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70"/>
  </p:notesMasterIdLst>
  <p:sldIdLst>
    <p:sldId id="633" r:id="rId2"/>
    <p:sldId id="778" r:id="rId3"/>
    <p:sldId id="748" r:id="rId4"/>
    <p:sldId id="749" r:id="rId5"/>
    <p:sldId id="779" r:id="rId6"/>
    <p:sldId id="780" r:id="rId7"/>
    <p:sldId id="781" r:id="rId8"/>
    <p:sldId id="782" r:id="rId9"/>
    <p:sldId id="783" r:id="rId10"/>
    <p:sldId id="784" r:id="rId11"/>
    <p:sldId id="785" r:id="rId12"/>
    <p:sldId id="786" r:id="rId13"/>
    <p:sldId id="787" r:id="rId14"/>
    <p:sldId id="788" r:id="rId15"/>
    <p:sldId id="789" r:id="rId16"/>
    <p:sldId id="764" r:id="rId17"/>
    <p:sldId id="809" r:id="rId18"/>
    <p:sldId id="810" r:id="rId19"/>
    <p:sldId id="811" r:id="rId20"/>
    <p:sldId id="812" r:id="rId21"/>
    <p:sldId id="813" r:id="rId22"/>
    <p:sldId id="771" r:id="rId23"/>
    <p:sldId id="772" r:id="rId24"/>
    <p:sldId id="773" r:id="rId25"/>
    <p:sldId id="814" r:id="rId26"/>
    <p:sldId id="696" r:id="rId27"/>
    <p:sldId id="815" r:id="rId28"/>
    <p:sldId id="816" r:id="rId29"/>
    <p:sldId id="817" r:id="rId30"/>
    <p:sldId id="818" r:id="rId31"/>
    <p:sldId id="819" r:id="rId32"/>
    <p:sldId id="820" r:id="rId33"/>
    <p:sldId id="821" r:id="rId34"/>
    <p:sldId id="822" r:id="rId35"/>
    <p:sldId id="823" r:id="rId36"/>
    <p:sldId id="824" r:id="rId37"/>
    <p:sldId id="825" r:id="rId38"/>
    <p:sldId id="826" r:id="rId39"/>
    <p:sldId id="827" r:id="rId40"/>
    <p:sldId id="828" r:id="rId41"/>
    <p:sldId id="829" r:id="rId42"/>
    <p:sldId id="830" r:id="rId43"/>
    <p:sldId id="831" r:id="rId44"/>
    <p:sldId id="832" r:id="rId45"/>
    <p:sldId id="724" r:id="rId46"/>
    <p:sldId id="725" r:id="rId47"/>
    <p:sldId id="726" r:id="rId48"/>
    <p:sldId id="727" r:id="rId49"/>
    <p:sldId id="728" r:id="rId50"/>
    <p:sldId id="729" r:id="rId51"/>
    <p:sldId id="730" r:id="rId52"/>
    <p:sldId id="731" r:id="rId53"/>
    <p:sldId id="732" r:id="rId54"/>
    <p:sldId id="733" r:id="rId55"/>
    <p:sldId id="734" r:id="rId56"/>
    <p:sldId id="735" r:id="rId57"/>
    <p:sldId id="736" r:id="rId58"/>
    <p:sldId id="737" r:id="rId59"/>
    <p:sldId id="738" r:id="rId60"/>
    <p:sldId id="739" r:id="rId61"/>
    <p:sldId id="740" r:id="rId62"/>
    <p:sldId id="741" r:id="rId63"/>
    <p:sldId id="742" r:id="rId64"/>
    <p:sldId id="743" r:id="rId65"/>
    <p:sldId id="744" r:id="rId66"/>
    <p:sldId id="745" r:id="rId67"/>
    <p:sldId id="746" r:id="rId68"/>
    <p:sldId id="747" r:id="rId69"/>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62"/>
    <p:restoredTop sz="85122"/>
  </p:normalViewPr>
  <p:slideViewPr>
    <p:cSldViewPr snapToGrid="0" snapToObjects="1">
      <p:cViewPr>
        <p:scale>
          <a:sx n="80" d="100"/>
          <a:sy n="80" d="100"/>
        </p:scale>
        <p:origin x="8"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5A64B16-31D4-5C4D-A0A5-A45F8F6E1943}" type="doc">
      <dgm:prSet loTypeId="urn:microsoft.com/office/officeart/2005/8/layout/vProcess5" loCatId="" qsTypeId="urn:microsoft.com/office/officeart/2005/8/quickstyle/simple4" qsCatId="simple" csTypeId="urn:microsoft.com/office/officeart/2005/8/colors/accent1_2" csCatId="accent1" phldr="1"/>
      <dgm:spPr/>
      <dgm:t>
        <a:bodyPr/>
        <a:lstStyle/>
        <a:p>
          <a:endParaRPr lang="en-US"/>
        </a:p>
      </dgm:t>
    </dgm:pt>
    <dgm:pt modelId="{1CA327A6-F20A-EC40-A1E6-8E39DA4C1515}">
      <dgm:prSet phldrT="[Texto]"/>
      <dgm:spPr>
        <a:solidFill>
          <a:schemeClr val="accent2"/>
        </a:solidFill>
      </dgm:spPr>
      <dgm:t>
        <a:bodyPr/>
        <a:lstStyle/>
        <a:p>
          <a:r>
            <a:rPr lang="en-US" dirty="0" smtClean="0"/>
            <a:t>Data source</a:t>
          </a:r>
          <a:endParaRPr lang="en-US" dirty="0"/>
        </a:p>
      </dgm:t>
    </dgm:pt>
    <dgm:pt modelId="{E94C16EF-482D-1A4C-A3D1-C45E0644C873}" type="parTrans" cxnId="{E72CEE16-A58F-C94A-A1DD-54A744CD0571}">
      <dgm:prSet/>
      <dgm:spPr/>
      <dgm:t>
        <a:bodyPr/>
        <a:lstStyle/>
        <a:p>
          <a:endParaRPr lang="en-US"/>
        </a:p>
      </dgm:t>
    </dgm:pt>
    <dgm:pt modelId="{9FE61A21-B5A3-4344-83DA-5BE2C6754492}" type="sibTrans" cxnId="{E72CEE16-A58F-C94A-A1DD-54A744CD0571}">
      <dgm:prSet/>
      <dgm:spPr>
        <a:solidFill>
          <a:schemeClr val="bg1">
            <a:alpha val="90000"/>
          </a:schemeClr>
        </a:solidFill>
        <a:ln w="31750">
          <a:solidFill>
            <a:schemeClr val="tx1">
              <a:alpha val="90000"/>
            </a:schemeClr>
          </a:solidFill>
        </a:ln>
        <a:effectLst>
          <a:glow rad="139700">
            <a:schemeClr val="accent3">
              <a:satMod val="175000"/>
              <a:alpha val="40000"/>
            </a:schemeClr>
          </a:glow>
        </a:effectLst>
      </dgm:spPr>
      <dgm:t>
        <a:bodyPr/>
        <a:lstStyle/>
        <a:p>
          <a:endParaRPr lang="en-US"/>
        </a:p>
      </dgm:t>
    </dgm:pt>
    <dgm:pt modelId="{D251D1C3-BCF3-574C-B36B-0280AB5D20CE}">
      <dgm:prSet phldrT="[Texto]"/>
      <dgm:spPr>
        <a:solidFill>
          <a:schemeClr val="accent2"/>
        </a:solidFill>
      </dgm:spPr>
      <dgm:t>
        <a:bodyPr/>
        <a:lstStyle/>
        <a:p>
          <a:r>
            <a:rPr lang="en-US" dirty="0" smtClean="0"/>
            <a:t>Preprocessed data</a:t>
          </a:r>
          <a:endParaRPr lang="en-US" dirty="0"/>
        </a:p>
      </dgm:t>
    </dgm:pt>
    <dgm:pt modelId="{5F931ED5-E6EC-C74A-9933-4E2C4C5AA135}" type="parTrans" cxnId="{C7E335A7-2C75-8248-A282-85123512D9CC}">
      <dgm:prSet/>
      <dgm:spPr/>
      <dgm:t>
        <a:bodyPr/>
        <a:lstStyle/>
        <a:p>
          <a:endParaRPr lang="en-US"/>
        </a:p>
      </dgm:t>
    </dgm:pt>
    <dgm:pt modelId="{91EA9FA8-F469-FE45-8CA3-8943A440C63F}" type="sibTrans" cxnId="{C7E335A7-2C75-8248-A282-85123512D9CC}">
      <dgm:prSet/>
      <dgm:spPr>
        <a:solidFill>
          <a:schemeClr val="bg1">
            <a:alpha val="90000"/>
          </a:schemeClr>
        </a:solidFill>
        <a:ln w="31750">
          <a:solidFill>
            <a:schemeClr val="tx1">
              <a:alpha val="90000"/>
            </a:schemeClr>
          </a:solidFill>
        </a:ln>
        <a:effectLst>
          <a:glow rad="139700">
            <a:schemeClr val="accent3">
              <a:satMod val="175000"/>
              <a:alpha val="40000"/>
            </a:schemeClr>
          </a:glow>
        </a:effectLst>
      </dgm:spPr>
      <dgm:t>
        <a:bodyPr/>
        <a:lstStyle/>
        <a:p>
          <a:endParaRPr lang="en-US"/>
        </a:p>
      </dgm:t>
    </dgm:pt>
    <dgm:pt modelId="{4559539E-B6CB-E041-8700-C442AAA16AF4}">
      <dgm:prSet phldrT="[Texto]"/>
      <dgm:spPr>
        <a:solidFill>
          <a:schemeClr val="accent2"/>
        </a:solidFill>
      </dgm:spPr>
      <dgm:t>
        <a:bodyPr/>
        <a:lstStyle/>
        <a:p>
          <a:r>
            <a:rPr lang="en-US" dirty="0" smtClean="0"/>
            <a:t>Patterns</a:t>
          </a:r>
          <a:endParaRPr lang="en-US" dirty="0"/>
        </a:p>
      </dgm:t>
    </dgm:pt>
    <dgm:pt modelId="{EF38B26E-D19B-6F43-A875-48360904D77D}" type="parTrans" cxnId="{A865AEE0-3E28-B740-BE8E-33861D3BF58E}">
      <dgm:prSet/>
      <dgm:spPr/>
      <dgm:t>
        <a:bodyPr/>
        <a:lstStyle/>
        <a:p>
          <a:endParaRPr lang="en-US"/>
        </a:p>
      </dgm:t>
    </dgm:pt>
    <dgm:pt modelId="{DE99A5E4-A1EE-4E4A-9B0C-35CF00DF2ECC}" type="sibTrans" cxnId="{A865AEE0-3E28-B740-BE8E-33861D3BF58E}">
      <dgm:prSet/>
      <dgm:spPr/>
      <dgm:t>
        <a:bodyPr/>
        <a:lstStyle/>
        <a:p>
          <a:endParaRPr lang="en-US"/>
        </a:p>
      </dgm:t>
    </dgm:pt>
    <dgm:pt modelId="{B151BC3C-56CB-AC46-9CDC-7E31CC210B66}">
      <dgm:prSet/>
      <dgm:spPr>
        <a:solidFill>
          <a:schemeClr val="accent2"/>
        </a:solidFill>
      </dgm:spPr>
      <dgm:t>
        <a:bodyPr/>
        <a:lstStyle/>
        <a:p>
          <a:r>
            <a:rPr lang="en-US" dirty="0" smtClean="0"/>
            <a:t>Data</a:t>
          </a:r>
          <a:endParaRPr lang="en-US" dirty="0"/>
        </a:p>
      </dgm:t>
    </dgm:pt>
    <dgm:pt modelId="{FEDFA8AB-7F18-AB42-9D38-B6F391EFDBCB}" type="parTrans" cxnId="{168DE928-0E2A-0B4A-B921-A24448F5335D}">
      <dgm:prSet/>
      <dgm:spPr/>
      <dgm:t>
        <a:bodyPr/>
        <a:lstStyle/>
        <a:p>
          <a:endParaRPr lang="en-US"/>
        </a:p>
      </dgm:t>
    </dgm:pt>
    <dgm:pt modelId="{EB60F24C-026A-464B-9C85-901922CEB8EE}" type="sibTrans" cxnId="{168DE928-0E2A-0B4A-B921-A24448F5335D}">
      <dgm:prSet/>
      <dgm:spPr>
        <a:solidFill>
          <a:schemeClr val="bg1">
            <a:alpha val="90000"/>
          </a:schemeClr>
        </a:solidFill>
        <a:ln w="31750">
          <a:solidFill>
            <a:schemeClr val="tx1">
              <a:alpha val="90000"/>
            </a:schemeClr>
          </a:solidFill>
        </a:ln>
        <a:effectLst>
          <a:glow rad="139700">
            <a:schemeClr val="accent3">
              <a:satMod val="175000"/>
              <a:alpha val="40000"/>
            </a:schemeClr>
          </a:glow>
        </a:effectLst>
      </dgm:spPr>
      <dgm:t>
        <a:bodyPr/>
        <a:lstStyle/>
        <a:p>
          <a:endParaRPr lang="en-US"/>
        </a:p>
      </dgm:t>
    </dgm:pt>
    <dgm:pt modelId="{CAEA2E77-ADA4-A04B-80C9-82B520BE46D5}">
      <dgm:prSet/>
      <dgm:spPr>
        <a:solidFill>
          <a:schemeClr val="accent2"/>
        </a:solidFill>
      </dgm:spPr>
      <dgm:t>
        <a:bodyPr/>
        <a:lstStyle/>
        <a:p>
          <a:r>
            <a:rPr lang="en-US" dirty="0" smtClean="0"/>
            <a:t>Target data</a:t>
          </a:r>
          <a:endParaRPr lang="en-US" dirty="0"/>
        </a:p>
      </dgm:t>
    </dgm:pt>
    <dgm:pt modelId="{587E93DC-D9A5-2347-A154-EF6781EE1915}" type="parTrans" cxnId="{7429DB19-3929-AB48-9241-90E50A7D8641}">
      <dgm:prSet/>
      <dgm:spPr/>
      <dgm:t>
        <a:bodyPr/>
        <a:lstStyle/>
        <a:p>
          <a:endParaRPr lang="en-US"/>
        </a:p>
      </dgm:t>
    </dgm:pt>
    <dgm:pt modelId="{88977141-0371-E440-9470-8B3495F0B172}" type="sibTrans" cxnId="{7429DB19-3929-AB48-9241-90E50A7D8641}">
      <dgm:prSet/>
      <dgm:spPr>
        <a:solidFill>
          <a:schemeClr val="bg1">
            <a:alpha val="90000"/>
          </a:schemeClr>
        </a:solidFill>
        <a:ln w="31750">
          <a:solidFill>
            <a:schemeClr val="tx1">
              <a:alpha val="90000"/>
            </a:schemeClr>
          </a:solidFill>
        </a:ln>
        <a:effectLst>
          <a:glow rad="139700">
            <a:schemeClr val="accent3">
              <a:satMod val="175000"/>
              <a:alpha val="40000"/>
            </a:schemeClr>
          </a:glow>
        </a:effectLst>
      </dgm:spPr>
      <dgm:t>
        <a:bodyPr/>
        <a:lstStyle/>
        <a:p>
          <a:endParaRPr lang="en-US"/>
        </a:p>
      </dgm:t>
    </dgm:pt>
    <dgm:pt modelId="{B39F7D1C-5B84-1E4E-8029-D692D07D3D02}">
      <dgm:prSet phldrT="[Texto]"/>
      <dgm:spPr>
        <a:solidFill>
          <a:schemeClr val="accent2"/>
        </a:solidFill>
      </dgm:spPr>
    </dgm:pt>
    <dgm:pt modelId="{F7422D2B-88A7-0D4C-9858-5311DD391DF8}" type="parTrans" cxnId="{958F1A28-70AB-0D4B-A3C4-F117684DBC46}">
      <dgm:prSet/>
      <dgm:spPr/>
      <dgm:t>
        <a:bodyPr/>
        <a:lstStyle/>
        <a:p>
          <a:endParaRPr lang="en-US"/>
        </a:p>
      </dgm:t>
    </dgm:pt>
    <dgm:pt modelId="{8E1881E4-83E3-734D-86F2-42F98DC44C9F}" type="sibTrans" cxnId="{958F1A28-70AB-0D4B-A3C4-F117684DBC46}">
      <dgm:prSet/>
      <dgm:spPr/>
      <dgm:t>
        <a:bodyPr/>
        <a:lstStyle/>
        <a:p>
          <a:endParaRPr lang="en-US"/>
        </a:p>
      </dgm:t>
    </dgm:pt>
    <dgm:pt modelId="{A005DDF4-2B00-8247-93CB-E9EFE2E39B04}">
      <dgm:prSet phldrT="[Texto]" custScaleY="66488" custLinFactNeighborX="4" custLinFactNeighborY="4510"/>
      <dgm:spPr>
        <a:solidFill>
          <a:schemeClr val="accent2"/>
        </a:solidFill>
      </dgm:spPr>
    </dgm:pt>
    <dgm:pt modelId="{C74F1A79-EB3F-0B49-BB57-0411D8935EA6}" type="parTrans" cxnId="{A5C509B9-4E09-C24B-BD68-AD046A6F6216}">
      <dgm:prSet/>
      <dgm:spPr/>
      <dgm:t>
        <a:bodyPr/>
        <a:lstStyle/>
        <a:p>
          <a:endParaRPr lang="en-US"/>
        </a:p>
      </dgm:t>
    </dgm:pt>
    <dgm:pt modelId="{5EAB80FE-6FF9-FA42-B3E4-D1E6201FE66B}" type="sibTrans" cxnId="{A5C509B9-4E09-C24B-BD68-AD046A6F6216}">
      <dgm:prSet/>
      <dgm:spPr/>
      <dgm:t>
        <a:bodyPr/>
        <a:lstStyle/>
        <a:p>
          <a:endParaRPr lang="en-US"/>
        </a:p>
      </dgm:t>
    </dgm:pt>
    <dgm:pt modelId="{B847A249-FAB3-6F4F-A616-7881C5153894}" type="pres">
      <dgm:prSet presAssocID="{25A64B16-31D4-5C4D-A0A5-A45F8F6E1943}" presName="outerComposite" presStyleCnt="0">
        <dgm:presLayoutVars>
          <dgm:chMax val="5"/>
          <dgm:dir/>
          <dgm:resizeHandles val="exact"/>
        </dgm:presLayoutVars>
      </dgm:prSet>
      <dgm:spPr/>
      <dgm:t>
        <a:bodyPr/>
        <a:lstStyle/>
        <a:p>
          <a:endParaRPr lang="en-US"/>
        </a:p>
      </dgm:t>
    </dgm:pt>
    <dgm:pt modelId="{92CCDFC8-FA7A-DF4B-B1EF-B340B8620635}" type="pres">
      <dgm:prSet presAssocID="{25A64B16-31D4-5C4D-A0A5-A45F8F6E1943}" presName="dummyMaxCanvas" presStyleCnt="0">
        <dgm:presLayoutVars/>
      </dgm:prSet>
      <dgm:spPr/>
    </dgm:pt>
    <dgm:pt modelId="{F5D72006-9264-F14E-87D7-5D799265EFC6}" type="pres">
      <dgm:prSet presAssocID="{25A64B16-31D4-5C4D-A0A5-A45F8F6E1943}" presName="FiveNodes_1" presStyleLbl="node1" presStyleIdx="0" presStyleCnt="5" custScaleY="62050">
        <dgm:presLayoutVars>
          <dgm:bulletEnabled val="1"/>
        </dgm:presLayoutVars>
      </dgm:prSet>
      <dgm:spPr/>
      <dgm:t>
        <a:bodyPr/>
        <a:lstStyle/>
        <a:p>
          <a:endParaRPr lang="en-US"/>
        </a:p>
      </dgm:t>
    </dgm:pt>
    <dgm:pt modelId="{E7D96C88-E094-8C4B-93CA-F35389B7A765}" type="pres">
      <dgm:prSet presAssocID="{25A64B16-31D4-5C4D-A0A5-A45F8F6E1943}" presName="FiveNodes_2" presStyleLbl="node1" presStyleIdx="1" presStyleCnt="5" custScaleY="68797" custLinFactNeighborX="-548" custLinFactNeighborY="-14037">
        <dgm:presLayoutVars>
          <dgm:bulletEnabled val="1"/>
        </dgm:presLayoutVars>
      </dgm:prSet>
      <dgm:spPr/>
      <dgm:t>
        <a:bodyPr/>
        <a:lstStyle/>
        <a:p>
          <a:endParaRPr lang="en-US"/>
        </a:p>
      </dgm:t>
    </dgm:pt>
    <dgm:pt modelId="{78399A50-10ED-AE45-86E7-5AC8806AA52D}" type="pres">
      <dgm:prSet presAssocID="{25A64B16-31D4-5C4D-A0A5-A45F8F6E1943}" presName="FiveNodes_3" presStyleLbl="node1" presStyleIdx="2" presStyleCnt="5" custScaleY="62014" custLinFactNeighborX="-1089" custLinFactNeighborY="-27621">
        <dgm:presLayoutVars>
          <dgm:bulletEnabled val="1"/>
        </dgm:presLayoutVars>
      </dgm:prSet>
      <dgm:spPr/>
      <dgm:t>
        <a:bodyPr/>
        <a:lstStyle/>
        <a:p>
          <a:endParaRPr lang="en-US"/>
        </a:p>
      </dgm:t>
    </dgm:pt>
    <dgm:pt modelId="{BFFCB531-1736-4946-8C9D-DBDC92597A24}" type="pres">
      <dgm:prSet presAssocID="{25A64B16-31D4-5C4D-A0A5-A45F8F6E1943}" presName="FiveNodes_4" presStyleLbl="node1" presStyleIdx="3" presStyleCnt="5" custScaleY="59649" custLinFactNeighborX="-1685" custLinFactNeighborY="-29951">
        <dgm:presLayoutVars>
          <dgm:bulletEnabled val="1"/>
        </dgm:presLayoutVars>
      </dgm:prSet>
      <dgm:spPr/>
      <dgm:t>
        <a:bodyPr/>
        <a:lstStyle/>
        <a:p>
          <a:endParaRPr lang="en-US"/>
        </a:p>
      </dgm:t>
    </dgm:pt>
    <dgm:pt modelId="{8FBDAC5E-1087-EC4F-A946-194859F40EBC}" type="pres">
      <dgm:prSet presAssocID="{25A64B16-31D4-5C4D-A0A5-A45F8F6E1943}" presName="FiveNodes_5" presStyleLbl="node1" presStyleIdx="4" presStyleCnt="5" custScaleY="66488" custLinFactNeighborX="-4049" custLinFactNeighborY="-35144">
        <dgm:presLayoutVars>
          <dgm:bulletEnabled val="1"/>
        </dgm:presLayoutVars>
      </dgm:prSet>
      <dgm:spPr/>
      <dgm:t>
        <a:bodyPr/>
        <a:lstStyle/>
        <a:p>
          <a:endParaRPr lang="en-US"/>
        </a:p>
      </dgm:t>
    </dgm:pt>
    <dgm:pt modelId="{674BDF62-5673-624B-84CA-931B431A9604}" type="pres">
      <dgm:prSet presAssocID="{25A64B16-31D4-5C4D-A0A5-A45F8F6E1943}" presName="FiveConn_1-2" presStyleLbl="fgAccFollowNode1" presStyleIdx="0" presStyleCnt="4" custLinFactNeighborX="-74875" custLinFactNeighborY="-10175">
        <dgm:presLayoutVars>
          <dgm:bulletEnabled val="1"/>
        </dgm:presLayoutVars>
      </dgm:prSet>
      <dgm:spPr/>
      <dgm:t>
        <a:bodyPr/>
        <a:lstStyle/>
        <a:p>
          <a:endParaRPr lang="en-US"/>
        </a:p>
      </dgm:t>
    </dgm:pt>
    <dgm:pt modelId="{4D087CA7-2ECF-EC4E-BAD5-21A74EFEB60E}" type="pres">
      <dgm:prSet presAssocID="{25A64B16-31D4-5C4D-A0A5-A45F8F6E1943}" presName="FiveConn_2-3" presStyleLbl="fgAccFollowNode1" presStyleIdx="1" presStyleCnt="4" custLinFactNeighborX="-80635" custLinFactNeighborY="-16275">
        <dgm:presLayoutVars>
          <dgm:bulletEnabled val="1"/>
        </dgm:presLayoutVars>
      </dgm:prSet>
      <dgm:spPr/>
      <dgm:t>
        <a:bodyPr/>
        <a:lstStyle/>
        <a:p>
          <a:endParaRPr lang="en-US"/>
        </a:p>
      </dgm:t>
    </dgm:pt>
    <dgm:pt modelId="{F3A1B957-65EC-4743-87BE-7030A5425C57}" type="pres">
      <dgm:prSet presAssocID="{25A64B16-31D4-5C4D-A0A5-A45F8F6E1943}" presName="FiveConn_3-4" presStyleLbl="fgAccFollowNode1" presStyleIdx="2" presStyleCnt="4" custLinFactNeighborX="-97914" custLinFactNeighborY="-26861">
        <dgm:presLayoutVars>
          <dgm:bulletEnabled val="1"/>
        </dgm:presLayoutVars>
      </dgm:prSet>
      <dgm:spPr/>
      <dgm:t>
        <a:bodyPr/>
        <a:lstStyle/>
        <a:p>
          <a:endParaRPr lang="en-US"/>
        </a:p>
      </dgm:t>
    </dgm:pt>
    <dgm:pt modelId="{4BFDA137-ABD5-7541-B6AC-FE61890A4AB8}" type="pres">
      <dgm:prSet presAssocID="{25A64B16-31D4-5C4D-A0A5-A45F8F6E1943}" presName="FiveConn_4-5" presStyleLbl="fgAccFollowNode1" presStyleIdx="3" presStyleCnt="4" custLinFactNeighborX="-97914" custLinFactNeighborY="-29147">
        <dgm:presLayoutVars>
          <dgm:bulletEnabled val="1"/>
        </dgm:presLayoutVars>
      </dgm:prSet>
      <dgm:spPr/>
      <dgm:t>
        <a:bodyPr/>
        <a:lstStyle/>
        <a:p>
          <a:endParaRPr lang="en-US"/>
        </a:p>
      </dgm:t>
    </dgm:pt>
    <dgm:pt modelId="{AD0AD511-A5C7-D44C-ABC5-653FCD58751A}" type="pres">
      <dgm:prSet presAssocID="{25A64B16-31D4-5C4D-A0A5-A45F8F6E1943}" presName="FiveNodes_1_text" presStyleLbl="node1" presStyleIdx="4" presStyleCnt="5">
        <dgm:presLayoutVars>
          <dgm:bulletEnabled val="1"/>
        </dgm:presLayoutVars>
      </dgm:prSet>
      <dgm:spPr/>
      <dgm:t>
        <a:bodyPr/>
        <a:lstStyle/>
        <a:p>
          <a:endParaRPr lang="en-US"/>
        </a:p>
      </dgm:t>
    </dgm:pt>
    <dgm:pt modelId="{6AF6E606-0301-D34B-AB57-6AC7CBEB8B36}" type="pres">
      <dgm:prSet presAssocID="{25A64B16-31D4-5C4D-A0A5-A45F8F6E1943}" presName="FiveNodes_2_text" presStyleLbl="node1" presStyleIdx="4" presStyleCnt="5">
        <dgm:presLayoutVars>
          <dgm:bulletEnabled val="1"/>
        </dgm:presLayoutVars>
      </dgm:prSet>
      <dgm:spPr/>
      <dgm:t>
        <a:bodyPr/>
        <a:lstStyle/>
        <a:p>
          <a:endParaRPr lang="en-US"/>
        </a:p>
      </dgm:t>
    </dgm:pt>
    <dgm:pt modelId="{21925692-BD00-0A4C-AD86-D0C025A48331}" type="pres">
      <dgm:prSet presAssocID="{25A64B16-31D4-5C4D-A0A5-A45F8F6E1943}" presName="FiveNodes_3_text" presStyleLbl="node1" presStyleIdx="4" presStyleCnt="5">
        <dgm:presLayoutVars>
          <dgm:bulletEnabled val="1"/>
        </dgm:presLayoutVars>
      </dgm:prSet>
      <dgm:spPr/>
      <dgm:t>
        <a:bodyPr/>
        <a:lstStyle/>
        <a:p>
          <a:endParaRPr lang="en-US"/>
        </a:p>
      </dgm:t>
    </dgm:pt>
    <dgm:pt modelId="{7F21E1B5-F17A-8145-9AC5-FD460D3BF939}" type="pres">
      <dgm:prSet presAssocID="{25A64B16-31D4-5C4D-A0A5-A45F8F6E1943}" presName="FiveNodes_4_text" presStyleLbl="node1" presStyleIdx="4" presStyleCnt="5">
        <dgm:presLayoutVars>
          <dgm:bulletEnabled val="1"/>
        </dgm:presLayoutVars>
      </dgm:prSet>
      <dgm:spPr/>
      <dgm:t>
        <a:bodyPr/>
        <a:lstStyle/>
        <a:p>
          <a:endParaRPr lang="en-US"/>
        </a:p>
      </dgm:t>
    </dgm:pt>
    <dgm:pt modelId="{B6F984FC-111F-B14C-AFF0-9830C54C75CC}" type="pres">
      <dgm:prSet presAssocID="{25A64B16-31D4-5C4D-A0A5-A45F8F6E1943}" presName="FiveNodes_5_text" presStyleLbl="node1" presStyleIdx="4" presStyleCnt="5">
        <dgm:presLayoutVars>
          <dgm:bulletEnabled val="1"/>
        </dgm:presLayoutVars>
      </dgm:prSet>
      <dgm:spPr/>
      <dgm:t>
        <a:bodyPr/>
        <a:lstStyle/>
        <a:p>
          <a:endParaRPr lang="en-US"/>
        </a:p>
      </dgm:t>
    </dgm:pt>
  </dgm:ptLst>
  <dgm:cxnLst>
    <dgm:cxn modelId="{42EE6901-89F1-D94D-A6DD-FA011C502594}" type="presOf" srcId="{EB60F24C-026A-464B-9C85-901922CEB8EE}" destId="{4D087CA7-2ECF-EC4E-BAD5-21A74EFEB60E}" srcOrd="0" destOrd="0" presId="urn:microsoft.com/office/officeart/2005/8/layout/vProcess5"/>
    <dgm:cxn modelId="{B6253221-9FE2-F94F-AE6A-E74C6CBCCE7C}" type="presOf" srcId="{4559539E-B6CB-E041-8700-C442AAA16AF4}" destId="{8FBDAC5E-1087-EC4F-A946-194859F40EBC}" srcOrd="0" destOrd="0" presId="urn:microsoft.com/office/officeart/2005/8/layout/vProcess5"/>
    <dgm:cxn modelId="{E69BDE4D-1A4B-6346-A59A-146F34C24560}" type="presOf" srcId="{1CA327A6-F20A-EC40-A1E6-8E39DA4C1515}" destId="{AD0AD511-A5C7-D44C-ABC5-653FCD58751A}" srcOrd="1" destOrd="0" presId="urn:microsoft.com/office/officeart/2005/8/layout/vProcess5"/>
    <dgm:cxn modelId="{168DE928-0E2A-0B4A-B921-A24448F5335D}" srcId="{25A64B16-31D4-5C4D-A0A5-A45F8F6E1943}" destId="{B151BC3C-56CB-AC46-9CDC-7E31CC210B66}" srcOrd="1" destOrd="0" parTransId="{FEDFA8AB-7F18-AB42-9D38-B6F391EFDBCB}" sibTransId="{EB60F24C-026A-464B-9C85-901922CEB8EE}"/>
    <dgm:cxn modelId="{B35139C4-42DF-E249-BDD2-737E4D0E5C03}" type="presOf" srcId="{D251D1C3-BCF3-574C-B36B-0280AB5D20CE}" destId="{BFFCB531-1736-4946-8C9D-DBDC92597A24}" srcOrd="0" destOrd="0" presId="urn:microsoft.com/office/officeart/2005/8/layout/vProcess5"/>
    <dgm:cxn modelId="{6187673E-F399-2746-ADD5-9CD6D00504AF}" type="presOf" srcId="{B151BC3C-56CB-AC46-9CDC-7E31CC210B66}" destId="{6AF6E606-0301-D34B-AB57-6AC7CBEB8B36}" srcOrd="1" destOrd="0" presId="urn:microsoft.com/office/officeart/2005/8/layout/vProcess5"/>
    <dgm:cxn modelId="{3CFE4FBC-0E7F-2D4B-92F0-0BA9CBCDBFC7}" type="presOf" srcId="{4559539E-B6CB-E041-8700-C442AAA16AF4}" destId="{B6F984FC-111F-B14C-AFF0-9830C54C75CC}" srcOrd="1" destOrd="0" presId="urn:microsoft.com/office/officeart/2005/8/layout/vProcess5"/>
    <dgm:cxn modelId="{A865AEE0-3E28-B740-BE8E-33861D3BF58E}" srcId="{25A64B16-31D4-5C4D-A0A5-A45F8F6E1943}" destId="{4559539E-B6CB-E041-8700-C442AAA16AF4}" srcOrd="4" destOrd="0" parTransId="{EF38B26E-D19B-6F43-A875-48360904D77D}" sibTransId="{DE99A5E4-A1EE-4E4A-9B0C-35CF00DF2ECC}"/>
    <dgm:cxn modelId="{AF87B3C5-2AF7-B746-96E7-9A6CD22F4914}" type="presOf" srcId="{CAEA2E77-ADA4-A04B-80C9-82B520BE46D5}" destId="{21925692-BD00-0A4C-AD86-D0C025A48331}" srcOrd="1" destOrd="0" presId="urn:microsoft.com/office/officeart/2005/8/layout/vProcess5"/>
    <dgm:cxn modelId="{015FF62E-89D3-4943-BF0D-899AFC528A13}" type="presOf" srcId="{1CA327A6-F20A-EC40-A1E6-8E39DA4C1515}" destId="{F5D72006-9264-F14E-87D7-5D799265EFC6}" srcOrd="0" destOrd="0" presId="urn:microsoft.com/office/officeart/2005/8/layout/vProcess5"/>
    <dgm:cxn modelId="{B2AF42DF-758B-3A44-A42D-E76F96ED401A}" type="presOf" srcId="{9FE61A21-B5A3-4344-83DA-5BE2C6754492}" destId="{674BDF62-5673-624B-84CA-931B431A9604}" srcOrd="0" destOrd="0" presId="urn:microsoft.com/office/officeart/2005/8/layout/vProcess5"/>
    <dgm:cxn modelId="{958F1A28-70AB-0D4B-A3C4-F117684DBC46}" srcId="{25A64B16-31D4-5C4D-A0A5-A45F8F6E1943}" destId="{B39F7D1C-5B84-1E4E-8029-D692D07D3D02}" srcOrd="6" destOrd="0" parTransId="{F7422D2B-88A7-0D4C-9858-5311DD391DF8}" sibTransId="{8E1881E4-83E3-734D-86F2-42F98DC44C9F}"/>
    <dgm:cxn modelId="{90C85034-9476-CF4D-B3A2-D205AEC4B34D}" type="presOf" srcId="{88977141-0371-E440-9470-8B3495F0B172}" destId="{F3A1B957-65EC-4743-87BE-7030A5425C57}" srcOrd="0" destOrd="0" presId="urn:microsoft.com/office/officeart/2005/8/layout/vProcess5"/>
    <dgm:cxn modelId="{C1F20835-B745-DF4B-906F-AA0BA212AADE}" type="presOf" srcId="{25A64B16-31D4-5C4D-A0A5-A45F8F6E1943}" destId="{B847A249-FAB3-6F4F-A616-7881C5153894}" srcOrd="0" destOrd="0" presId="urn:microsoft.com/office/officeart/2005/8/layout/vProcess5"/>
    <dgm:cxn modelId="{A5C509B9-4E09-C24B-BD68-AD046A6F6216}" srcId="{25A64B16-31D4-5C4D-A0A5-A45F8F6E1943}" destId="{A005DDF4-2B00-8247-93CB-E9EFE2E39B04}" srcOrd="5" destOrd="0" parTransId="{C74F1A79-EB3F-0B49-BB57-0411D8935EA6}" sibTransId="{5EAB80FE-6FF9-FA42-B3E4-D1E6201FE66B}"/>
    <dgm:cxn modelId="{C7E335A7-2C75-8248-A282-85123512D9CC}" srcId="{25A64B16-31D4-5C4D-A0A5-A45F8F6E1943}" destId="{D251D1C3-BCF3-574C-B36B-0280AB5D20CE}" srcOrd="3" destOrd="0" parTransId="{5F931ED5-E6EC-C74A-9933-4E2C4C5AA135}" sibTransId="{91EA9FA8-F469-FE45-8CA3-8943A440C63F}"/>
    <dgm:cxn modelId="{E72CEE16-A58F-C94A-A1DD-54A744CD0571}" srcId="{25A64B16-31D4-5C4D-A0A5-A45F8F6E1943}" destId="{1CA327A6-F20A-EC40-A1E6-8E39DA4C1515}" srcOrd="0" destOrd="0" parTransId="{E94C16EF-482D-1A4C-A3D1-C45E0644C873}" sibTransId="{9FE61A21-B5A3-4344-83DA-5BE2C6754492}"/>
    <dgm:cxn modelId="{E9769EB8-1027-6344-A3EB-A54375A64B00}" type="presOf" srcId="{D251D1C3-BCF3-574C-B36B-0280AB5D20CE}" destId="{7F21E1B5-F17A-8145-9AC5-FD460D3BF939}" srcOrd="1" destOrd="0" presId="urn:microsoft.com/office/officeart/2005/8/layout/vProcess5"/>
    <dgm:cxn modelId="{CBDDA3BC-F14B-5E4C-8270-2597EF6C9ABF}" type="presOf" srcId="{B151BC3C-56CB-AC46-9CDC-7E31CC210B66}" destId="{E7D96C88-E094-8C4B-93CA-F35389B7A765}" srcOrd="0" destOrd="0" presId="urn:microsoft.com/office/officeart/2005/8/layout/vProcess5"/>
    <dgm:cxn modelId="{7429DB19-3929-AB48-9241-90E50A7D8641}" srcId="{25A64B16-31D4-5C4D-A0A5-A45F8F6E1943}" destId="{CAEA2E77-ADA4-A04B-80C9-82B520BE46D5}" srcOrd="2" destOrd="0" parTransId="{587E93DC-D9A5-2347-A154-EF6781EE1915}" sibTransId="{88977141-0371-E440-9470-8B3495F0B172}"/>
    <dgm:cxn modelId="{5216730A-23F8-BB4B-B057-95A4BC93BB86}" type="presOf" srcId="{91EA9FA8-F469-FE45-8CA3-8943A440C63F}" destId="{4BFDA137-ABD5-7541-B6AC-FE61890A4AB8}" srcOrd="0" destOrd="0" presId="urn:microsoft.com/office/officeart/2005/8/layout/vProcess5"/>
    <dgm:cxn modelId="{99E52750-EA34-A844-B4EB-B1E58352AFB8}" type="presOf" srcId="{CAEA2E77-ADA4-A04B-80C9-82B520BE46D5}" destId="{78399A50-10ED-AE45-86E7-5AC8806AA52D}" srcOrd="0" destOrd="0" presId="urn:microsoft.com/office/officeart/2005/8/layout/vProcess5"/>
    <dgm:cxn modelId="{6CF61423-3B10-5248-999A-61E716D1C72B}" type="presParOf" srcId="{B847A249-FAB3-6F4F-A616-7881C5153894}" destId="{92CCDFC8-FA7A-DF4B-B1EF-B340B8620635}" srcOrd="0" destOrd="0" presId="urn:microsoft.com/office/officeart/2005/8/layout/vProcess5"/>
    <dgm:cxn modelId="{8B28B865-BA97-5246-ACD5-87831B64BE19}" type="presParOf" srcId="{B847A249-FAB3-6F4F-A616-7881C5153894}" destId="{F5D72006-9264-F14E-87D7-5D799265EFC6}" srcOrd="1" destOrd="0" presId="urn:microsoft.com/office/officeart/2005/8/layout/vProcess5"/>
    <dgm:cxn modelId="{3BF80622-F3FA-894E-9948-274E1C2CA5AA}" type="presParOf" srcId="{B847A249-FAB3-6F4F-A616-7881C5153894}" destId="{E7D96C88-E094-8C4B-93CA-F35389B7A765}" srcOrd="2" destOrd="0" presId="urn:microsoft.com/office/officeart/2005/8/layout/vProcess5"/>
    <dgm:cxn modelId="{05C2DF0E-8DE8-C44B-A016-EEAB66564F63}" type="presParOf" srcId="{B847A249-FAB3-6F4F-A616-7881C5153894}" destId="{78399A50-10ED-AE45-86E7-5AC8806AA52D}" srcOrd="3" destOrd="0" presId="urn:microsoft.com/office/officeart/2005/8/layout/vProcess5"/>
    <dgm:cxn modelId="{2EFB263A-A3DE-A948-A033-ED09CD8AFCD4}" type="presParOf" srcId="{B847A249-FAB3-6F4F-A616-7881C5153894}" destId="{BFFCB531-1736-4946-8C9D-DBDC92597A24}" srcOrd="4" destOrd="0" presId="urn:microsoft.com/office/officeart/2005/8/layout/vProcess5"/>
    <dgm:cxn modelId="{8A6DB887-0E62-3740-80CF-A92A51993CBE}" type="presParOf" srcId="{B847A249-FAB3-6F4F-A616-7881C5153894}" destId="{8FBDAC5E-1087-EC4F-A946-194859F40EBC}" srcOrd="5" destOrd="0" presId="urn:microsoft.com/office/officeart/2005/8/layout/vProcess5"/>
    <dgm:cxn modelId="{E8252030-C4B8-1A48-A326-9BBF487D0E4B}" type="presParOf" srcId="{B847A249-FAB3-6F4F-A616-7881C5153894}" destId="{674BDF62-5673-624B-84CA-931B431A9604}" srcOrd="6" destOrd="0" presId="urn:microsoft.com/office/officeart/2005/8/layout/vProcess5"/>
    <dgm:cxn modelId="{F9624511-5EF8-DF4E-B6DD-A4DA71CB4C9D}" type="presParOf" srcId="{B847A249-FAB3-6F4F-A616-7881C5153894}" destId="{4D087CA7-2ECF-EC4E-BAD5-21A74EFEB60E}" srcOrd="7" destOrd="0" presId="urn:microsoft.com/office/officeart/2005/8/layout/vProcess5"/>
    <dgm:cxn modelId="{14B83249-08C2-EC43-98ED-549F49F0EA0F}" type="presParOf" srcId="{B847A249-FAB3-6F4F-A616-7881C5153894}" destId="{F3A1B957-65EC-4743-87BE-7030A5425C57}" srcOrd="8" destOrd="0" presId="urn:microsoft.com/office/officeart/2005/8/layout/vProcess5"/>
    <dgm:cxn modelId="{7E4B5884-F090-B14C-94AE-D4040ADE5DDA}" type="presParOf" srcId="{B847A249-FAB3-6F4F-A616-7881C5153894}" destId="{4BFDA137-ABD5-7541-B6AC-FE61890A4AB8}" srcOrd="9" destOrd="0" presId="urn:microsoft.com/office/officeart/2005/8/layout/vProcess5"/>
    <dgm:cxn modelId="{EAD77461-01B2-A74A-87DE-B7D20ED02F91}" type="presParOf" srcId="{B847A249-FAB3-6F4F-A616-7881C5153894}" destId="{AD0AD511-A5C7-D44C-ABC5-653FCD58751A}" srcOrd="10" destOrd="0" presId="urn:microsoft.com/office/officeart/2005/8/layout/vProcess5"/>
    <dgm:cxn modelId="{7C4575F8-3D33-6F42-873F-A295B95922EE}" type="presParOf" srcId="{B847A249-FAB3-6F4F-A616-7881C5153894}" destId="{6AF6E606-0301-D34B-AB57-6AC7CBEB8B36}" srcOrd="11" destOrd="0" presId="urn:microsoft.com/office/officeart/2005/8/layout/vProcess5"/>
    <dgm:cxn modelId="{D7AB28E6-1F99-6941-93AC-1235B6F8F780}" type="presParOf" srcId="{B847A249-FAB3-6F4F-A616-7881C5153894}" destId="{21925692-BD00-0A4C-AD86-D0C025A48331}" srcOrd="12" destOrd="0" presId="urn:microsoft.com/office/officeart/2005/8/layout/vProcess5"/>
    <dgm:cxn modelId="{D240CD93-82AE-A740-928E-D13847D19DB0}" type="presParOf" srcId="{B847A249-FAB3-6F4F-A616-7881C5153894}" destId="{7F21E1B5-F17A-8145-9AC5-FD460D3BF939}" srcOrd="13" destOrd="0" presId="urn:microsoft.com/office/officeart/2005/8/layout/vProcess5"/>
    <dgm:cxn modelId="{BF7E02B2-8929-F84B-AC3C-0426984D1439}" type="presParOf" srcId="{B847A249-FAB3-6F4F-A616-7881C5153894}" destId="{B6F984FC-111F-B14C-AFF0-9830C54C75CC}" srcOrd="14" destOrd="0" presId="urn:microsoft.com/office/officeart/2005/8/layout/vProcess5"/>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D72006-9264-F14E-87D7-5D799265EFC6}">
      <dsp:nvSpPr>
        <dsp:cNvPr id="0" name=""/>
        <dsp:cNvSpPr/>
      </dsp:nvSpPr>
      <dsp:spPr>
        <a:xfrm>
          <a:off x="0" y="165520"/>
          <a:ext cx="7744967" cy="541268"/>
        </a:xfrm>
        <a:prstGeom prst="roundRect">
          <a:avLst>
            <a:gd name="adj" fmla="val 10000"/>
          </a:avLst>
        </a:prstGeom>
        <a:solidFill>
          <a:schemeClr val="accent2"/>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Data source</a:t>
          </a:r>
          <a:endParaRPr lang="en-US" sz="2200" kern="1200" dirty="0"/>
        </a:p>
      </dsp:txBody>
      <dsp:txXfrm>
        <a:off x="15853" y="181373"/>
        <a:ext cx="6721009" cy="509562"/>
      </dsp:txXfrm>
    </dsp:sp>
    <dsp:sp modelId="{E7D96C88-E094-8C4B-93CA-F35389B7A765}">
      <dsp:nvSpPr>
        <dsp:cNvPr id="0" name=""/>
        <dsp:cNvSpPr/>
      </dsp:nvSpPr>
      <dsp:spPr>
        <a:xfrm>
          <a:off x="535915" y="1007111"/>
          <a:ext cx="7744967" cy="600123"/>
        </a:xfrm>
        <a:prstGeom prst="roundRect">
          <a:avLst>
            <a:gd name="adj" fmla="val 10000"/>
          </a:avLst>
        </a:prstGeom>
        <a:solidFill>
          <a:schemeClr val="accent2"/>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Data</a:t>
          </a:r>
          <a:endParaRPr lang="en-US" sz="2200" kern="1200" dirty="0"/>
        </a:p>
      </dsp:txBody>
      <dsp:txXfrm>
        <a:off x="553492" y="1024688"/>
        <a:ext cx="6564454" cy="564969"/>
      </dsp:txXfrm>
    </dsp:sp>
    <dsp:sp modelId="{78399A50-10ED-AE45-86E7-5AC8806AA52D}">
      <dsp:nvSpPr>
        <dsp:cNvPr id="0" name=""/>
        <dsp:cNvSpPr/>
      </dsp:nvSpPr>
      <dsp:spPr>
        <a:xfrm>
          <a:off x="1072373" y="1911665"/>
          <a:ext cx="7744967" cy="540954"/>
        </a:xfrm>
        <a:prstGeom prst="roundRect">
          <a:avLst>
            <a:gd name="adj" fmla="val 10000"/>
          </a:avLst>
        </a:prstGeom>
        <a:solidFill>
          <a:schemeClr val="accent2"/>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Target data</a:t>
          </a:r>
          <a:endParaRPr lang="en-US" sz="2200" kern="1200" dirty="0"/>
        </a:p>
      </dsp:txBody>
      <dsp:txXfrm>
        <a:off x="1088217" y="1927509"/>
        <a:ext cx="6567920" cy="509266"/>
      </dsp:txXfrm>
    </dsp:sp>
    <dsp:sp modelId="{BFFCB531-1736-4946-8C9D-DBDC92597A24}">
      <dsp:nvSpPr>
        <dsp:cNvPr id="0" name=""/>
        <dsp:cNvSpPr/>
      </dsp:nvSpPr>
      <dsp:spPr>
        <a:xfrm>
          <a:off x="1604571" y="2895120"/>
          <a:ext cx="7744967" cy="520324"/>
        </a:xfrm>
        <a:prstGeom prst="roundRect">
          <a:avLst>
            <a:gd name="adj" fmla="val 10000"/>
          </a:avLst>
        </a:prstGeom>
        <a:solidFill>
          <a:schemeClr val="accent2"/>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Preprocessed data</a:t>
          </a:r>
          <a:endParaRPr lang="en-US" sz="2200" kern="1200" dirty="0"/>
        </a:p>
      </dsp:txBody>
      <dsp:txXfrm>
        <a:off x="1619811" y="2910360"/>
        <a:ext cx="6569128" cy="489844"/>
      </dsp:txXfrm>
    </dsp:sp>
    <dsp:sp modelId="{8FBDAC5E-1087-EC4F-A946-194859F40EBC}">
      <dsp:nvSpPr>
        <dsp:cNvPr id="0" name=""/>
        <dsp:cNvSpPr/>
      </dsp:nvSpPr>
      <dsp:spPr>
        <a:xfrm>
          <a:off x="1999838" y="3813456"/>
          <a:ext cx="7744967" cy="579981"/>
        </a:xfrm>
        <a:prstGeom prst="roundRect">
          <a:avLst>
            <a:gd name="adj" fmla="val 10000"/>
          </a:avLst>
        </a:prstGeom>
        <a:solidFill>
          <a:schemeClr val="accent2"/>
        </a:solidFill>
        <a:ln>
          <a:noFill/>
        </a:ln>
        <a:effectLst>
          <a:outerShdw blurRad="38100" dist="25400" dir="2700000" algn="br" rotWithShape="0">
            <a:srgbClr val="000000">
              <a:alpha val="60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83820" tIns="83820" rIns="83820" bIns="83820" numCol="1" spcCol="1270" anchor="ctr" anchorCtr="0">
          <a:noAutofit/>
        </a:bodyPr>
        <a:lstStyle/>
        <a:p>
          <a:pPr lvl="0" algn="l" defTabSz="977900">
            <a:lnSpc>
              <a:spcPct val="90000"/>
            </a:lnSpc>
            <a:spcBef>
              <a:spcPct val="0"/>
            </a:spcBef>
            <a:spcAft>
              <a:spcPct val="35000"/>
            </a:spcAft>
          </a:pPr>
          <a:r>
            <a:rPr lang="en-US" sz="2200" kern="1200" dirty="0" smtClean="0"/>
            <a:t>Patterns</a:t>
          </a:r>
          <a:endParaRPr lang="en-US" sz="2200" kern="1200" dirty="0"/>
        </a:p>
      </dsp:txBody>
      <dsp:txXfrm>
        <a:off x="2016825" y="3830443"/>
        <a:ext cx="6565634" cy="546007"/>
      </dsp:txXfrm>
    </dsp:sp>
    <dsp:sp modelId="{674BDF62-5673-624B-84CA-931B431A9604}">
      <dsp:nvSpPr>
        <dsp:cNvPr id="0" name=""/>
        <dsp:cNvSpPr/>
      </dsp:nvSpPr>
      <dsp:spPr>
        <a:xfrm>
          <a:off x="6753424" y="579578"/>
          <a:ext cx="567001" cy="567001"/>
        </a:xfrm>
        <a:prstGeom prst="downArrow">
          <a:avLst>
            <a:gd name="adj1" fmla="val 55000"/>
            <a:gd name="adj2" fmla="val 45000"/>
          </a:avLst>
        </a:prstGeom>
        <a:solidFill>
          <a:schemeClr val="bg1">
            <a:alpha val="90000"/>
          </a:schemeClr>
        </a:solidFill>
        <a:ln w="31750" cap="flat" cmpd="sng" algn="ctr">
          <a:solidFill>
            <a:schemeClr val="tx1">
              <a:alpha val="90000"/>
            </a:schemeClr>
          </a:solidFill>
          <a:prstDash val="solid"/>
        </a:ln>
        <a:effectLst>
          <a:glow rad="139700">
            <a:schemeClr val="accent3">
              <a:satMod val="175000"/>
              <a:alpha val="40000"/>
            </a:schemeClr>
          </a:glow>
        </a:effectLst>
      </dsp:spPr>
      <dsp:style>
        <a:lnRef idx="1">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en-US" sz="2500" kern="1200"/>
        </a:p>
      </dsp:txBody>
      <dsp:txXfrm>
        <a:off x="6880999" y="579578"/>
        <a:ext cx="311851" cy="426668"/>
      </dsp:txXfrm>
    </dsp:sp>
    <dsp:sp modelId="{4D087CA7-2ECF-EC4E-BAD5-21A74EFEB60E}">
      <dsp:nvSpPr>
        <dsp:cNvPr id="0" name=""/>
        <dsp:cNvSpPr/>
      </dsp:nvSpPr>
      <dsp:spPr>
        <a:xfrm>
          <a:off x="7299122" y="1538455"/>
          <a:ext cx="567001" cy="567001"/>
        </a:xfrm>
        <a:prstGeom prst="downArrow">
          <a:avLst>
            <a:gd name="adj1" fmla="val 55000"/>
            <a:gd name="adj2" fmla="val 45000"/>
          </a:avLst>
        </a:prstGeom>
        <a:solidFill>
          <a:schemeClr val="bg1">
            <a:alpha val="90000"/>
          </a:schemeClr>
        </a:solidFill>
        <a:ln w="31750" cap="flat" cmpd="sng" algn="ctr">
          <a:solidFill>
            <a:schemeClr val="tx1">
              <a:alpha val="90000"/>
            </a:schemeClr>
          </a:solidFill>
          <a:prstDash val="solid"/>
        </a:ln>
        <a:effectLst>
          <a:glow rad="139700">
            <a:schemeClr val="accent3">
              <a:satMod val="175000"/>
              <a:alpha val="40000"/>
            </a:schemeClr>
          </a:glow>
        </a:effectLst>
      </dsp:spPr>
      <dsp:style>
        <a:lnRef idx="1">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en-US" sz="2500" kern="1200"/>
        </a:p>
      </dsp:txBody>
      <dsp:txXfrm>
        <a:off x="7426697" y="1538455"/>
        <a:ext cx="311851" cy="426668"/>
      </dsp:txXfrm>
    </dsp:sp>
    <dsp:sp modelId="{F3A1B957-65EC-4743-87BE-7030A5425C57}">
      <dsp:nvSpPr>
        <dsp:cNvPr id="0" name=""/>
        <dsp:cNvSpPr/>
      </dsp:nvSpPr>
      <dsp:spPr>
        <a:xfrm>
          <a:off x="7779508" y="2457358"/>
          <a:ext cx="567001" cy="567001"/>
        </a:xfrm>
        <a:prstGeom prst="downArrow">
          <a:avLst>
            <a:gd name="adj1" fmla="val 55000"/>
            <a:gd name="adj2" fmla="val 45000"/>
          </a:avLst>
        </a:prstGeom>
        <a:solidFill>
          <a:schemeClr val="bg1">
            <a:alpha val="90000"/>
          </a:schemeClr>
        </a:solidFill>
        <a:ln w="31750" cap="flat" cmpd="sng" algn="ctr">
          <a:solidFill>
            <a:schemeClr val="tx1">
              <a:alpha val="90000"/>
            </a:schemeClr>
          </a:solidFill>
          <a:prstDash val="solid"/>
        </a:ln>
        <a:effectLst>
          <a:glow rad="139700">
            <a:schemeClr val="accent3">
              <a:satMod val="175000"/>
              <a:alpha val="40000"/>
            </a:schemeClr>
          </a:glow>
        </a:effectLst>
      </dsp:spPr>
      <dsp:style>
        <a:lnRef idx="1">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en-US" sz="2500" kern="1200"/>
        </a:p>
      </dsp:txBody>
      <dsp:txXfrm>
        <a:off x="7907083" y="2457358"/>
        <a:ext cx="311851" cy="426668"/>
      </dsp:txXfrm>
    </dsp:sp>
    <dsp:sp modelId="{4BFDA137-ABD5-7541-B6AC-FE61890A4AB8}">
      <dsp:nvSpPr>
        <dsp:cNvPr id="0" name=""/>
        <dsp:cNvSpPr/>
      </dsp:nvSpPr>
      <dsp:spPr>
        <a:xfrm>
          <a:off x="8357866" y="3447553"/>
          <a:ext cx="567001" cy="567001"/>
        </a:xfrm>
        <a:prstGeom prst="downArrow">
          <a:avLst>
            <a:gd name="adj1" fmla="val 55000"/>
            <a:gd name="adj2" fmla="val 45000"/>
          </a:avLst>
        </a:prstGeom>
        <a:solidFill>
          <a:schemeClr val="bg1">
            <a:alpha val="90000"/>
          </a:schemeClr>
        </a:solidFill>
        <a:ln w="31750" cap="flat" cmpd="sng" algn="ctr">
          <a:solidFill>
            <a:schemeClr val="tx1">
              <a:alpha val="90000"/>
            </a:schemeClr>
          </a:solidFill>
          <a:prstDash val="solid"/>
        </a:ln>
        <a:effectLst>
          <a:glow rad="139700">
            <a:schemeClr val="accent3">
              <a:satMod val="175000"/>
              <a:alpha val="40000"/>
            </a:schemeClr>
          </a:glow>
        </a:effectLst>
      </dsp:spPr>
      <dsp:style>
        <a:lnRef idx="1">
          <a:scrgbClr r="0" g="0" b="0"/>
        </a:lnRef>
        <a:fillRef idx="1">
          <a:scrgbClr r="0" g="0" b="0"/>
        </a:fillRef>
        <a:effectRef idx="0">
          <a:scrgbClr r="0" g="0" b="0"/>
        </a:effectRef>
        <a:fontRef idx="minor"/>
      </dsp:style>
      <ds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en-US" sz="2500" kern="1200"/>
        </a:p>
      </dsp:txBody>
      <dsp:txXfrm>
        <a:off x="8485441" y="3447553"/>
        <a:ext cx="311851" cy="426668"/>
      </dsp:txXfrm>
    </dsp:sp>
  </dsp:spTree>
</dsp:drawing>
</file>

<file path=ppt/diagrams/layout1.xml><?xml version="1.0" encoding="utf-8"?>
<dgm:layoutDef xmlns:dgm="http://schemas.openxmlformats.org/drawingml/2006/diagram" xmlns:a="http://schemas.openxmlformats.org/drawingml/2006/main" uniqueId="urn:microsoft.com/office/officeart/2005/8/layout/vProcess5">
  <dgm:title val=""/>
  <dgm:desc val=""/>
  <dgm:catLst>
    <dgm:cat type="process" pri="14000"/>
  </dgm:catLst>
  <dgm:sampData>
    <dgm:dataModel>
      <dgm:ptLst>
        <dgm:pt modelId="0" type="doc"/>
        <dgm:pt modelId="1">
          <dgm:prSet phldr="1"/>
        </dgm:pt>
        <dgm:pt modelId="2">
          <dgm:prSet phldr="1"/>
        </dgm:pt>
        <dgm:pt modelId="3">
          <dgm:prSet phldr="1"/>
        </dgm:pt>
      </dgm:ptLst>
      <dgm:cxnLst>
        <dgm:cxn modelId="5" srcId="0" destId="1" srcOrd="0" destOrd="0"/>
        <dgm:cxn modelId="6" srcId="0" destId="2" srcOrd="1" destOrd="0"/>
        <dgm:cxn modelId="7" srcId="0" destId="3" srcOrd="2"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6" srcId="0" destId="1" srcOrd="0" destOrd="0"/>
        <dgm:cxn modelId="7" srcId="0" destId="2" srcOrd="1" destOrd="0"/>
        <dgm:cxn modelId="8" srcId="0" destId="3" srcOrd="2" destOrd="0"/>
        <dgm:cxn modelId="9" srcId="0" destId="4" srcOrd="3" destOrd="0"/>
      </dgm:cxnLst>
      <dgm:bg/>
      <dgm:whole/>
    </dgm:dataModel>
  </dgm:clrData>
  <dgm:layoutNode name="outerComposite">
    <dgm:varLst>
      <dgm:chMax val="5"/>
      <dgm:dir/>
      <dgm:resizeHandles val="exact"/>
    </dgm:varLst>
    <dgm:alg type="composite"/>
    <dgm:shape xmlns:r="http://schemas.openxmlformats.org/officeDocument/2006/relationships" r:blip="">
      <dgm:adjLst/>
    </dgm:shape>
    <dgm:presOf/>
    <dgm:choose name="Name0">
      <dgm:if name="Name1" func="var" arg="dir" op="equ" val="norm">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l" for="ch" forName="TwoNodes_1"/>
          <dgm:constr type="w" for="ch" forName="TwoNodes_2" refType="w" fact="0.85"/>
          <dgm:constr type="h" for="ch" forName="TwoNodes_2" refType="h" fact="0.45"/>
          <dgm:constr type="b" for="ch" forName="TwoNodes_2" refType="h"/>
          <dgm:constr type="r" for="ch" forName="TwoNodes_2" refType="w"/>
          <dgm:constr type="w" for="ch" forName="TwoConn_1-2" refType="h" refFor="ch" refForName="TwoNodes_1" fact="0.65"/>
          <dgm:constr type="h" for="ch" forName="TwoConn_1-2" refType="h" refFor="ch" refForName="TwoNodes_1" fact="0.65"/>
          <dgm:constr type="ctrY" for="ch" forName="TwoConn_1-2" refType="h" fact="0.5"/>
          <dgm:constr type="r" for="ch" forName="TwoConn_1-2" refType="r" refFor="ch" refForName="TwoNodes_1"/>
          <dgm:constr type="r" for="ch" forName="TwoNodes_1_text" refType="l" refFor="ch" refForName="TwoConn_1-2"/>
          <dgm:constr type="rOff" for="ch" forName="TwoNodes_1_text" refType="w" refFor="ch" refForName="TwoConn_1-2" fact="-0.5"/>
          <dgm:constr type="t" for="ch" forName="TwoNodes_1_text" refType="t" refFor="ch" refForName="TwoNodes_1"/>
          <dgm:constr type="b" for="ch" forName="TwoNodes_1_text" refType="b" refFor="ch" refForName="TwoNodes_1"/>
          <dgm:constr type="l" for="ch" forName="TwoNodes_1_text" refType="l" refFor="ch" refForName="TwoNodes_1"/>
          <dgm:constr type="r" for="ch" forName="TwoNodes_2_text" refType="l" refFor="ch" refForName="TwoConn_1-2"/>
          <dgm:constr type="t" for="ch" forName="TwoNodes_2_text" refType="t" refFor="ch" refForName="TwoNodes_2"/>
          <dgm:constr type="b" for="ch" forName="TwoNodes_2_text" refType="b" refFor="ch" refForName="TwoNodes_2"/>
          <dgm:constr type="l" for="ch" forName="TwoNodes_2_text" refType="l" refFor="ch" refForName="TwoNodes_2"/>
          <dgm:constr type="w" for="ch" forName="ThreeNodes_1" refType="w" fact="0.85"/>
          <dgm:constr type="h" for="ch" forName="ThreeNodes_1" refType="h" fact="0.3"/>
          <dgm:constr type="t" for="ch" forName="ThreeNodes_1"/>
          <dgm:constr type="l" for="ch" forName="ThreeNodes_1"/>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r" for="ch" forName="ThreeNodes_3" refType="w"/>
          <dgm:constr type="w" for="ch" forName="ThreeConn_1-2" refType="h" refFor="ch" refForName="ThreeNodes_1" fact="0.65"/>
          <dgm:constr type="h" for="ch" forName="ThreeConn_1-2" refType="h" refFor="ch" refForName="ThreeNodes_1" fact="0.65"/>
          <dgm:constr type="ctrY" for="ch" forName="ThreeConn_1-2" refType="h" fact="0.325"/>
          <dgm:constr type="r" for="ch" forName="ThreeConn_1-2" refType="r"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r" for="ch" forName="ThreeConn_2-3" refType="r" refFor="ch" refForName="ThreeNodes_2"/>
          <dgm:constr type="r" for="ch" forName="ThreeNodes_1_text" refType="l" refFor="ch" refForName="ThreeConn_1-2"/>
          <dgm:constr type="rOff" for="ch" forName="ThreeNodes_1_text" refType="w" refFor="ch" refForName="ThreeConn_1-2" fact="-0.57"/>
          <dgm:constr type="t" for="ch" forName="ThreeNodes_1_text" refType="t" refFor="ch" refForName="ThreeNodes_1"/>
          <dgm:constr type="b" for="ch" forName="ThreeNodes_1_text" refType="b" refFor="ch" refForName="ThreeNodes_1"/>
          <dgm:constr type="l" for="ch" forName="ThreeNodes_1_text" refType="l" refFor="ch" refForName="ThreeNodes_1"/>
          <dgm:constr type="r" for="ch" forName="ThreeNodes_2_text" refType="l" refFor="ch" refForName="ThreeConn_1-2"/>
          <dgm:constr type="t" for="ch" forName="ThreeNodes_2_text" refType="t" refFor="ch" refForName="ThreeNodes_2"/>
          <dgm:constr type="b" for="ch" forName="ThreeNodes_2_text" refType="b" refFor="ch" refForName="ThreeNodes_2"/>
          <dgm:constr type="l" for="ch" forName="ThreeNodes_2_text" refType="l" refFor="ch" refForName="ThreeNodes_2"/>
          <dgm:constr type="r" for="ch" forName="ThreeNodes_3_text" refType="l" refFor="ch" refForName="ThreeConn_2-3"/>
          <dgm:constr type="t" for="ch" forName="ThreeNodes_3_text" refType="t" refFor="ch" refForName="ThreeNodes_3"/>
          <dgm:constr type="b" for="ch" forName="ThreeNodes_3_text" refType="b" refFor="ch" refForName="ThreeNodes_3"/>
          <dgm:constr type="l" for="ch" forName="ThreeNodes_3_text" refType="l" refFor="ch" refForName="ThreeNodes_3"/>
          <dgm:constr type="w" for="ch" forName="FourNodes_1" refType="w" fact="0.8"/>
          <dgm:constr type="h" for="ch" forName="FourNodes_1" refType="h" fact="0.22"/>
          <dgm:constr type="t" for="ch" forName="FourNodes_1"/>
          <dgm:constr type="l" for="ch" forName="FourNodes_1"/>
          <dgm:constr type="w" for="ch" forName="FourNodes_2" refType="w" fact="0.8"/>
          <dgm:constr type="h" for="ch" forName="FourNodes_2" refType="h" fact="0.22"/>
          <dgm:constr type="ctrY" for="ch" forName="FourNodes_2" refType="h" fact="0.37"/>
          <dgm:constr type="ctrX" for="ch" forName="FourNodes_2" refType="w" fact="0.467"/>
          <dgm:constr type="w" for="ch" forName="FourNodes_3" refType="w" fact="0.8"/>
          <dgm:constr type="h" for="ch" forName="FourNodes_3" refType="h" fact="0.22"/>
          <dgm:constr type="ctrY" for="ch" forName="FourNodes_3" refType="h" fact="0.63"/>
          <dgm:constr type="ctrX" for="ch" forName="FourNodes_3" refType="w" fact="0.533"/>
          <dgm:constr type="w" for="ch" forName="FourNodes_4" refType="w" fact="0.8"/>
          <dgm:constr type="h" for="ch" forName="FourNodes_4" refType="h" fact="0.22"/>
          <dgm:constr type="b" for="ch" forName="FourNodes_4" refType="h"/>
          <dgm:constr type="r" for="ch" forName="FourNodes_4" refType="w"/>
          <dgm:constr type="w" for="ch" forName="FourConn_1-2" refType="h" refFor="ch" refForName="FourNodes_1" fact="0.65"/>
          <dgm:constr type="h" for="ch" forName="FourConn_1-2" refType="h" refFor="ch" refForName="FourNodes_1" fact="0.65"/>
          <dgm:constr type="ctrY" for="ch" forName="FourConn_1-2" refType="h" fact="0.24"/>
          <dgm:constr type="r" for="ch" forName="FourConn_1-2" refType="r"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r" for="ch" forName="FourConn_2-3" refType="r"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r" for="ch" forName="FourConn_3-4" refType="r" refFor="ch" refForName="FourNodes_3"/>
          <dgm:constr type="r" for="ch" forName="FourNodes_1_text" refType="l" refFor="ch" refForName="FourConn_1-2"/>
          <dgm:constr type="rOff" for="ch" forName="FourNodes_1_text" refType="w" refFor="ch" refForName="FourConn_1-2" fact="-0.7"/>
          <dgm:constr type="t" for="ch" forName="FourNodes_1_text" refType="t" refFor="ch" refForName="FourNodes_1"/>
          <dgm:constr type="b" for="ch" forName="FourNodes_1_text" refType="b" refFor="ch" refForName="FourNodes_1"/>
          <dgm:constr type="l" for="ch" forName="FourNodes_1_text" refType="l" refFor="ch" refForName="FourNodes_1"/>
          <dgm:constr type="r" for="ch" forName="FourNodes_2_text" refType="l" refFor="ch" refForName="FourConn_1-2"/>
          <dgm:constr type="t" for="ch" forName="FourNodes_2_text" refType="t" refFor="ch" refForName="FourNodes_2"/>
          <dgm:constr type="b" for="ch" forName="FourNodes_2_text" refType="b" refFor="ch" refForName="FourNodes_2"/>
          <dgm:constr type="l" for="ch" forName="FourNodes_2_text" refType="l" refFor="ch" refForName="FourNodes_2"/>
          <dgm:constr type="r" for="ch" forName="FourNodes_3_text" refType="l" refFor="ch" refForName="FourConn_2-3"/>
          <dgm:constr type="t" for="ch" forName="FourNodes_3_text" refType="t" refFor="ch" refForName="FourNodes_3"/>
          <dgm:constr type="b" for="ch" forName="FourNodes_3_text" refType="b" refFor="ch" refForName="FourNodes_3"/>
          <dgm:constr type="l" for="ch" forName="FourNodes_3_text" refType="l" refFor="ch" refForName="FourNodes_3"/>
          <dgm:constr type="r" for="ch" forName="FourNodes_4_text" refType="l" refFor="ch" refForName="FourConn_3-4"/>
          <dgm:constr type="t" for="ch" forName="FourNodes_4_text" refType="t" refFor="ch" refForName="FourNodes_4"/>
          <dgm:constr type="b" for="ch" forName="FourNodes_4_text" refType="b" refFor="ch" refForName="FourNodes_4"/>
          <dgm:constr type="l" for="ch" forName="FourNodes_4_text" refType="l" refFor="ch" refForName="FourNodes_4"/>
          <dgm:constr type="w" for="ch" forName="FiveNodes_1" refType="w" fact="0.77"/>
          <dgm:constr type="h" for="ch" forName="FiveNodes_1" refType="h" fact="0.18"/>
          <dgm:constr type="t" for="ch" forName="FiveNodes_1"/>
          <dgm:constr type="l" for="ch" forName="FiveNodes_1"/>
          <dgm:constr type="w" for="ch" forName="FiveNodes_2" refType="w" fact="0.77"/>
          <dgm:constr type="h" for="ch" forName="FiveNodes_2" refType="h" fact="0.18"/>
          <dgm:constr type="ctrY" for="ch" forName="FiveNodes_2" refType="h" fact="0.295"/>
          <dgm:constr type="ctrX" for="ch" forName="FiveNodes_2" refType="w" fact="0.442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5575"/>
          <dgm:constr type="w" for="ch" forName="FiveNodes_5" refType="w" fact="0.77"/>
          <dgm:constr type="h" for="ch" forName="FiveNodes_5" refType="h" fact="0.18"/>
          <dgm:constr type="b" for="ch" forName="FiveNodes_5" refType="h"/>
          <dgm:constr type="r" for="ch" forName="FiveNodes_5" refType="w"/>
          <dgm:constr type="w" for="ch" forName="FiveConn_1-2" refType="h" refFor="ch" refForName="FiveNodes_1" fact="0.65"/>
          <dgm:constr type="h" for="ch" forName="FiveConn_1-2" refType="h" refFor="ch" refForName="FiveNodes_1" fact="0.65"/>
          <dgm:constr type="ctrY" for="ch" forName="FiveConn_1-2" refType="h" fact="0.19"/>
          <dgm:constr type="r" for="ch" forName="FiveConn_1-2" refType="r"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r" for="ch" forName="FiveConn_2-3" refType="r"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r" for="ch" forName="FiveConn_3-4" refType="r"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r" for="ch" forName="FiveConn_4-5" refType="r" refFor="ch" refForName="FiveNodes_4"/>
          <dgm:constr type="r" for="ch" forName="FiveNodes_1_text" refType="l" refFor="ch" refForName="FiveConn_1-2"/>
          <dgm:constr type="rOff" for="ch" forName="FiveNodes_1_text" refType="w" refFor="ch" refForName="FiveConn_1-2" fact="-0.75"/>
          <dgm:constr type="t" for="ch" forName="FiveNodes_1_text" refType="t" refFor="ch" refForName="FiveNodes_1"/>
          <dgm:constr type="b" for="ch" forName="FiveNodes_1_text" refType="b" refFor="ch" refForName="FiveNodes_1"/>
          <dgm:constr type="l" for="ch" forName="FiveNodes_1_text" refType="l" refFor="ch" refForName="FiveNodes_1"/>
          <dgm:constr type="r" for="ch" forName="FiveNodes_2_text" refType="l" refFor="ch" refForName="FiveConn_1-2"/>
          <dgm:constr type="t" for="ch" forName="FiveNodes_2_text" refType="t" refFor="ch" refForName="FiveNodes_2"/>
          <dgm:constr type="b" for="ch" forName="FiveNodes_2_text" refType="b" refFor="ch" refForName="FiveNodes_2"/>
          <dgm:constr type="l" for="ch" forName="FiveNodes_2_text" refType="l" refFor="ch" refForName="FiveNodes_2"/>
          <dgm:constr type="r" for="ch" forName="FiveNodes_3_text" refType="l" refFor="ch" refForName="FiveConn_2-3"/>
          <dgm:constr type="t" for="ch" forName="FiveNodes_3_text" refType="t" refFor="ch" refForName="FiveNodes_3"/>
          <dgm:constr type="b" for="ch" forName="FiveNodes_3_text" refType="b" refFor="ch" refForName="FiveNodes_3"/>
          <dgm:constr type="l" for="ch" forName="FiveNodes_3_text" refType="l" refFor="ch" refForName="FiveNodes_3"/>
          <dgm:constr type="r" for="ch" forName="FiveNodes_4_text" refType="l" refFor="ch" refForName="FiveConn_3-4"/>
          <dgm:constr type="t" for="ch" forName="FiveNodes_4_text" refType="t" refFor="ch" refForName="FiveNodes_4"/>
          <dgm:constr type="b" for="ch" forName="FiveNodes_4_text" refType="b" refFor="ch" refForName="FiveNodes_4"/>
          <dgm:constr type="l" for="ch" forName="FiveNodes_4_text" refType="l" refFor="ch" refForName="FiveNodes_4"/>
          <dgm:constr type="r" for="ch" forName="FiveNodes_5_text" refType="l" refFor="ch" refForName="FiveConn_4-5"/>
          <dgm:constr type="t" for="ch" forName="FiveNodes_5_text" refType="t" refFor="ch" refForName="FiveNodes_5"/>
          <dgm:constr type="b" for="ch" forName="FiveNodes_5_text" refType="b" refFor="ch" refForName="FiveNodes_5"/>
          <dgm:constr type="l" for="ch" forName="FiveNodes_5_text" refType="l" refFor="ch" refForName="FiveNodes_5"/>
        </dgm:constrLst>
      </dgm:if>
      <dgm:else name="Name2">
        <dgm:constrLst>
          <dgm:constr type="primFontSz" for="ch" ptType="node" op="equ" val="65"/>
          <dgm:constr type="w" for="ch" forName="dummyMaxCanvas" refType="w"/>
          <dgm:constr type="h" for="ch" forName="dummyMaxCanvas" refType="h"/>
          <dgm:constr type="w" for="ch" forName="OneNode_1" refType="w"/>
          <dgm:constr type="h" for="ch" forName="OneNode_1" refType="h" fact="0.5"/>
          <dgm:constr type="ctrY" for="ch" forName="OneNode_1" refType="h" fact="0.5"/>
          <dgm:constr type="w" for="ch" forName="TwoNodes_1" refType="w" fact="0.85"/>
          <dgm:constr type="h" for="ch" forName="TwoNodes_1" refType="h" fact="0.45"/>
          <dgm:constr type="t" for="ch" forName="TwoNodes_1"/>
          <dgm:constr type="r" for="ch" forName="TwoNodes_1" refType="w"/>
          <dgm:constr type="w" for="ch" forName="TwoNodes_2" refType="w" fact="0.85"/>
          <dgm:constr type="h" for="ch" forName="TwoNodes_2" refType="h" fact="0.45"/>
          <dgm:constr type="b" for="ch" forName="TwoNodes_2" refType="h"/>
          <dgm:constr type="l" for="ch" forName="TwoNodes_2"/>
          <dgm:constr type="w" for="ch" forName="TwoConn_1-2" refType="h" refFor="ch" refForName="TwoNodes_1" fact="0.65"/>
          <dgm:constr type="h" for="ch" forName="TwoConn_1-2" refType="h" refFor="ch" refForName="TwoNodes_1" fact="0.65"/>
          <dgm:constr type="ctrY" for="ch" forName="TwoConn_1-2" refType="h" fact="0.5"/>
          <dgm:constr type="l" for="ch" forName="TwoConn_1-2" refType="l" refFor="ch" refForName="TwoNodes_1"/>
          <dgm:constr type="l" for="ch" forName="TwoNodes_1_text" refType="r" refFor="ch" refForName="TwoConn_1-2"/>
          <dgm:constr type="lOff" for="ch" forName="TwoNodes_1_text" refType="w" refFor="ch" refForName="TwoConn_1-2" fact="0.5"/>
          <dgm:constr type="t" for="ch" forName="TwoNodes_1_text" refType="t" refFor="ch" refForName="TwoNodes_1"/>
          <dgm:constr type="b" for="ch" forName="TwoNodes_1_text" refType="b" refFor="ch" refForName="TwoNodes_1"/>
          <dgm:constr type="r" for="ch" forName="TwoNodes_1_text" refType="r" refFor="ch" refForName="TwoNodes_1"/>
          <dgm:constr type="l" for="ch" forName="TwoNodes_2_text" refType="r" refFor="ch" refForName="TwoConn_1-2"/>
          <dgm:constr type="t" for="ch" forName="TwoNodes_2_text" refType="t" refFor="ch" refForName="TwoNodes_2"/>
          <dgm:constr type="b" for="ch" forName="TwoNodes_2_text" refType="b" refFor="ch" refForName="TwoNodes_2"/>
          <dgm:constr type="r" for="ch" forName="TwoNodes_2_text" refType="r" refFor="ch" refForName="TwoNodes_2"/>
          <dgm:constr type="w" for="ch" forName="ThreeNodes_1" refType="w" fact="0.85"/>
          <dgm:constr type="h" for="ch" forName="ThreeNodes_1" refType="h" fact="0.3"/>
          <dgm:constr type="t" for="ch" forName="ThreeNodes_1"/>
          <dgm:constr type="r" for="ch" forName="ThreeNodes_1" refType="w"/>
          <dgm:constr type="w" for="ch" forName="ThreeNodes_2" refType="w" fact="0.85"/>
          <dgm:constr type="h" for="ch" forName="ThreeNodes_2" refType="h" fact="0.3"/>
          <dgm:constr type="ctrY" for="ch" forName="ThreeNodes_2" refType="h" fact="0.5"/>
          <dgm:constr type="ctrX" for="ch" forName="ThreeNodes_2" refType="w" fact="0.5"/>
          <dgm:constr type="w" for="ch" forName="ThreeNodes_3" refType="w" fact="0.85"/>
          <dgm:constr type="h" for="ch" forName="ThreeNodes_3" refType="h" fact="0.3"/>
          <dgm:constr type="b" for="ch" forName="ThreeNodes_3" refType="h"/>
          <dgm:constr type="l" for="ch" forName="ThreeNodes_3"/>
          <dgm:constr type="w" for="ch" forName="ThreeConn_1-2" refType="h" refFor="ch" refForName="ThreeNodes_1" fact="0.65"/>
          <dgm:constr type="h" for="ch" forName="ThreeConn_1-2" refType="h" refFor="ch" refForName="ThreeNodes_1" fact="0.65"/>
          <dgm:constr type="ctrY" for="ch" forName="ThreeConn_1-2" refType="h" fact="0.325"/>
          <dgm:constr type="l" for="ch" forName="ThreeConn_1-2" refType="l" refFor="ch" refForName="ThreeNodes_1"/>
          <dgm:constr type="w" for="ch" forName="ThreeConn_2-3" refType="h" refFor="ch" refForName="ThreeNodes_2" fact="0.65"/>
          <dgm:constr type="h" for="ch" forName="ThreeConn_2-3" refType="h" refFor="ch" refForName="ThreeNodes_2" fact="0.65"/>
          <dgm:constr type="ctrY" for="ch" forName="ThreeConn_2-3" refType="h" fact="0.673"/>
          <dgm:constr type="l" for="ch" forName="ThreeConn_2-3" refType="l" refFor="ch" refForName="ThreeNodes_2"/>
          <dgm:constr type="l" for="ch" forName="ThreeNodes_1_text" refType="r" refFor="ch" refForName="ThreeConn_1-2"/>
          <dgm:constr type="lOff" for="ch" forName="ThreeNodes_1_text" refType="w" refFor="ch" refForName="ThreeConn_1-2" fact="0.55"/>
          <dgm:constr type="t" for="ch" forName="ThreeNodes_1_text" refType="t" refFor="ch" refForName="ThreeNodes_1"/>
          <dgm:constr type="b" for="ch" forName="ThreeNodes_1_text" refType="b" refFor="ch" refForName="ThreeNodes_1"/>
          <dgm:constr type="r" for="ch" forName="ThreeNodes_1_text" refType="r" refFor="ch" refForName="ThreeNodes_1"/>
          <dgm:constr type="l" for="ch" forName="ThreeNodes_2_text" refType="r" refFor="ch" refForName="ThreeConn_1-2"/>
          <dgm:constr type="t" for="ch" forName="ThreeNodes_2_text" refType="t" refFor="ch" refForName="ThreeNodes_2"/>
          <dgm:constr type="b" for="ch" forName="ThreeNodes_2_text" refType="b" refFor="ch" refForName="ThreeNodes_2"/>
          <dgm:constr type="r" for="ch" forName="ThreeNodes_2_text" refType="r" refFor="ch" refForName="ThreeNodes_2"/>
          <dgm:constr type="l" for="ch" forName="ThreeNodes_3_text" refType="r" refFor="ch" refForName="ThreeConn_2-3"/>
          <dgm:constr type="t" for="ch" forName="ThreeNodes_3_text" refType="t" refFor="ch" refForName="ThreeNodes_3"/>
          <dgm:constr type="b" for="ch" forName="ThreeNodes_3_text" refType="b" refFor="ch" refForName="ThreeNodes_3"/>
          <dgm:constr type="r" for="ch" forName="ThreeNodes_3_text" refType="r" refFor="ch" refForName="ThreeNodes_3"/>
          <dgm:constr type="w" for="ch" forName="FourNodes_1" refType="w" fact="0.8"/>
          <dgm:constr type="h" for="ch" forName="FourNodes_1" refType="h" fact="0.22"/>
          <dgm:constr type="t" for="ch" forName="FourNodes_1"/>
          <dgm:constr type="r" for="ch" forName="FourNodes_1" refType="w"/>
          <dgm:constr type="w" for="ch" forName="FourNodes_2" refType="w" fact="0.8"/>
          <dgm:constr type="h" for="ch" forName="FourNodes_2" refType="h" fact="0.22"/>
          <dgm:constr type="ctrY" for="ch" forName="FourNodes_2" refType="h" fact="0.37"/>
          <dgm:constr type="ctrX" for="ch" forName="FourNodes_2" refType="w" fact="0.533"/>
          <dgm:constr type="w" for="ch" forName="FourNodes_3" refType="w" fact="0.8"/>
          <dgm:constr type="h" for="ch" forName="FourNodes_3" refType="h" fact="0.22"/>
          <dgm:constr type="ctrY" for="ch" forName="FourNodes_3" refType="h" fact="0.63"/>
          <dgm:constr type="ctrX" for="ch" forName="FourNodes_3" refType="w" fact="0.467"/>
          <dgm:constr type="w" for="ch" forName="FourNodes_4" refType="w" fact="0.8"/>
          <dgm:constr type="h" for="ch" forName="FourNodes_4" refType="h" fact="0.22"/>
          <dgm:constr type="b" for="ch" forName="FourNodes_4" refType="h"/>
          <dgm:constr type="l" for="ch" forName="FourNodes_4"/>
          <dgm:constr type="w" for="ch" forName="FourConn_1-2" refType="h" refFor="ch" refForName="FourNodes_1" fact="0.65"/>
          <dgm:constr type="h" for="ch" forName="FourConn_1-2" refType="h" refFor="ch" refForName="FourNodes_1" fact="0.65"/>
          <dgm:constr type="ctrY" for="ch" forName="FourConn_1-2" refType="h" fact="0.24"/>
          <dgm:constr type="l" for="ch" forName="FourConn_1-2" refType="l" refFor="ch" refForName="FourNodes_1"/>
          <dgm:constr type="w" for="ch" forName="FourConn_2-3" refType="h" refFor="ch" refForName="FourNodes_2" fact="0.65"/>
          <dgm:constr type="h" for="ch" forName="FourConn_2-3" refType="h" refFor="ch" refForName="FourNodes_2" fact="0.65"/>
          <dgm:constr type="ctrY" for="ch" forName="FourConn_2-3" refType="h" fact="0.5"/>
          <dgm:constr type="l" for="ch" forName="FourConn_2-3" refType="l" refFor="ch" refForName="FourNodes_2"/>
          <dgm:constr type="w" for="ch" forName="FourConn_3-4" refType="h" refFor="ch" refForName="FourNodes_3" fact="0.65"/>
          <dgm:constr type="h" for="ch" forName="FourConn_3-4" refType="h" refFor="ch" refForName="FourNodes_3" fact="0.65"/>
          <dgm:constr type="ctrY" for="ch" forName="FourConn_3-4" refType="h" fact="0.76"/>
          <dgm:constr type="l" for="ch" forName="FourConn_3-4" refType="l" refFor="ch" refForName="FourNodes_3"/>
          <dgm:constr type="l" for="ch" forName="FourNodes_1_text" refType="r" refFor="ch" refForName="FourConn_1-2"/>
          <dgm:constr type="lOff" for="ch" forName="FourNodes_1_text" refType="w" refFor="ch" refForName="FourConn_1-2" fact="0.69"/>
          <dgm:constr type="t" for="ch" forName="FourNodes_1_text" refType="t" refFor="ch" refForName="FourNodes_1"/>
          <dgm:constr type="b" for="ch" forName="FourNodes_1_text" refType="b" refFor="ch" refForName="FourNodes_1"/>
          <dgm:constr type="r" for="ch" forName="FourNodes_1_text" refType="r" refFor="ch" refForName="FourNodes_1"/>
          <dgm:constr type="l" for="ch" forName="FourNodes_2_text" refType="r" refFor="ch" refForName="FourConn_1-2"/>
          <dgm:constr type="t" for="ch" forName="FourNodes_2_text" refType="t" refFor="ch" refForName="FourNodes_2"/>
          <dgm:constr type="b" for="ch" forName="FourNodes_2_text" refType="b" refFor="ch" refForName="FourNodes_2"/>
          <dgm:constr type="r" for="ch" forName="FourNodes_2_text" refType="r" refFor="ch" refForName="FourNodes_2"/>
          <dgm:constr type="l" for="ch" forName="FourNodes_3_text" refType="r" refFor="ch" refForName="FourConn_2-3"/>
          <dgm:constr type="t" for="ch" forName="FourNodes_3_text" refType="t" refFor="ch" refForName="FourNodes_3"/>
          <dgm:constr type="b" for="ch" forName="FourNodes_3_text" refType="b" refFor="ch" refForName="FourNodes_3"/>
          <dgm:constr type="r" for="ch" forName="FourNodes_3_text" refType="r" refFor="ch" refForName="FourNodes_3"/>
          <dgm:constr type="l" for="ch" forName="FourNodes_4_text" refType="r" refFor="ch" refForName="FourConn_3-4"/>
          <dgm:constr type="t" for="ch" forName="FourNodes_4_text" refType="t" refFor="ch" refForName="FourNodes_4"/>
          <dgm:constr type="b" for="ch" forName="FourNodes_4_text" refType="b" refFor="ch" refForName="FourNodes_4"/>
          <dgm:constr type="r" for="ch" forName="FourNodes_4_text" refType="r" refFor="ch" refForName="FourNodes_4"/>
          <dgm:constr type="w" for="ch" forName="FiveNodes_1" refType="w" fact="0.77"/>
          <dgm:constr type="h" for="ch" forName="FiveNodes_1" refType="h" fact="0.18"/>
          <dgm:constr type="t" for="ch" forName="FiveNodes_1"/>
          <dgm:constr type="r" for="ch" forName="FiveNodes_1" refType="w"/>
          <dgm:constr type="w" for="ch" forName="FiveNodes_2" refType="w" fact="0.77"/>
          <dgm:constr type="h" for="ch" forName="FiveNodes_2" refType="h" fact="0.18"/>
          <dgm:constr type="ctrY" for="ch" forName="FiveNodes_2" refType="h" fact="0.295"/>
          <dgm:constr type="ctrX" for="ch" forName="FiveNodes_2" refType="w" fact="0.5575"/>
          <dgm:constr type="w" for="ch" forName="FiveNodes_3" refType="w" fact="0.77"/>
          <dgm:constr type="h" for="ch" forName="FiveNodes_3" refType="h" fact="0.18"/>
          <dgm:constr type="ctrY" for="ch" forName="FiveNodes_3" refType="h" fact="0.5"/>
          <dgm:constr type="ctrX" for="ch" forName="FiveNodes_3" refType="w" fact="0.5"/>
          <dgm:constr type="w" for="ch" forName="FiveNodes_4" refType="w" fact="0.77"/>
          <dgm:constr type="h" for="ch" forName="FiveNodes_4" refType="h" fact="0.18"/>
          <dgm:constr type="ctrY" for="ch" forName="FiveNodes_4" refType="h" fact="0.705"/>
          <dgm:constr type="ctrX" for="ch" forName="FiveNodes_4" refType="w" fact="0.4425"/>
          <dgm:constr type="w" for="ch" forName="FiveNodes_5" refType="w" fact="0.77"/>
          <dgm:constr type="h" for="ch" forName="FiveNodes_5" refType="h" fact="0.18"/>
          <dgm:constr type="b" for="ch" forName="FiveNodes_5" refType="h"/>
          <dgm:constr type="l" for="ch" forName="FiveNodes_5"/>
          <dgm:constr type="w" for="ch" forName="FiveConn_1-2" refType="h" refFor="ch" refForName="FiveNodes_1" fact="0.65"/>
          <dgm:constr type="h" for="ch" forName="FiveConn_1-2" refType="h" refFor="ch" refForName="FiveNodes_1" fact="0.65"/>
          <dgm:constr type="ctrY" for="ch" forName="FiveConn_1-2" refType="h" fact="0.19"/>
          <dgm:constr type="l" for="ch" forName="FiveConn_1-2" refType="l" refFor="ch" refForName="FiveNodes_1"/>
          <dgm:constr type="w" for="ch" forName="FiveConn_2-3" refType="h" refFor="ch" refForName="FiveNodes_2" fact="0.65"/>
          <dgm:constr type="h" for="ch" forName="FiveConn_2-3" refType="h" refFor="ch" refForName="FiveNodes_2" fact="0.65"/>
          <dgm:constr type="ctrY" for="ch" forName="FiveConn_2-3" refType="h" fact="0.395"/>
          <dgm:constr type="l" for="ch" forName="FiveConn_2-3" refType="l" refFor="ch" refForName="FiveNodes_2"/>
          <dgm:constr type="w" for="ch" forName="FiveConn_3-4" refType="h" refFor="ch" refForName="FiveNodes_3" fact="0.65"/>
          <dgm:constr type="h" for="ch" forName="FiveConn_3-4" refType="h" refFor="ch" refForName="FiveNodes_3" fact="0.65"/>
          <dgm:constr type="ctrY" for="ch" forName="FiveConn_3-4" refType="h" fact="0.597"/>
          <dgm:constr type="l" for="ch" forName="FiveConn_3-4" refType="l" refFor="ch" refForName="FiveNodes_3"/>
          <dgm:constr type="w" for="ch" forName="FiveConn_4-5" refType="h" refFor="ch" refForName="FiveNodes_4" fact="0.65"/>
          <dgm:constr type="h" for="ch" forName="FiveConn_4-5" refType="h" refFor="ch" refForName="FiveNodes_4" fact="0.65"/>
          <dgm:constr type="ctrY" for="ch" forName="FiveConn_4-5" refType="h" fact="0.804"/>
          <dgm:constr type="l" for="ch" forName="FiveConn_4-5" refType="l" refFor="ch" refForName="FiveNodes_4"/>
          <dgm:constr type="l" for="ch" forName="FiveNodes_1_text" refType="r" refFor="ch" refForName="FiveConn_1-2"/>
          <dgm:constr type="lOff" for="ch" forName="FiveNodes_1_text" refType="w" refFor="ch" refForName="FiveConn_1-2" fact="0.73"/>
          <dgm:constr type="t" for="ch" forName="FiveNodes_1_text" refType="t" refFor="ch" refForName="FiveNodes_1"/>
          <dgm:constr type="b" for="ch" forName="FiveNodes_1_text" refType="b" refFor="ch" refForName="FiveNodes_1"/>
          <dgm:constr type="r" for="ch" forName="FiveNodes_1_text" refType="r" refFor="ch" refForName="FiveNodes_1"/>
          <dgm:constr type="l" for="ch" forName="FiveNodes_2_text" refType="r" refFor="ch" refForName="FiveConn_1-2"/>
          <dgm:constr type="t" for="ch" forName="FiveNodes_2_text" refType="t" refFor="ch" refForName="FiveNodes_2"/>
          <dgm:constr type="b" for="ch" forName="FiveNodes_2_text" refType="b" refFor="ch" refForName="FiveNodes_2"/>
          <dgm:constr type="r" for="ch" forName="FiveNodes_2_text" refType="r" refFor="ch" refForName="FiveNodes_2"/>
          <dgm:constr type="l" for="ch" forName="FiveNodes_3_text" refType="r" refFor="ch" refForName="FiveConn_2-3"/>
          <dgm:constr type="t" for="ch" forName="FiveNodes_3_text" refType="t" refFor="ch" refForName="FiveNodes_3"/>
          <dgm:constr type="b" for="ch" forName="FiveNodes_3_text" refType="b" refFor="ch" refForName="FiveNodes_3"/>
          <dgm:constr type="r" for="ch" forName="FiveNodes_3_text" refType="r" refFor="ch" refForName="FiveNodes_3"/>
          <dgm:constr type="l" for="ch" forName="FiveNodes_4_text" refType="r" refFor="ch" refForName="FiveConn_3-4"/>
          <dgm:constr type="t" for="ch" forName="FiveNodes_4_text" refType="t" refFor="ch" refForName="FiveNodes_4"/>
          <dgm:constr type="b" for="ch" forName="FiveNodes_4_text" refType="b" refFor="ch" refForName="FiveNodes_4"/>
          <dgm:constr type="r" for="ch" forName="FiveNodes_4_text" refType="r" refFor="ch" refForName="FiveNodes_4"/>
          <dgm:constr type="l" for="ch" forName="FiveNodes_5_text" refType="r" refFor="ch" refForName="FiveConn_4-5"/>
          <dgm:constr type="t" for="ch" forName="FiveNodes_5_text" refType="t" refFor="ch" refForName="FiveNodes_5"/>
          <dgm:constr type="b" for="ch" forName="FiveNodes_5_text" refType="b" refFor="ch" refForName="FiveNodes_5"/>
          <dgm:constr type="r" for="ch" forName="FiveNodes_5_text" refType="r" refFor="ch" refForName="FiveNodes_5"/>
        </dgm:constrLst>
      </dgm:else>
    </dgm:choose>
    <dgm:ruleLst/>
    <dgm:layoutNode name="dummyMaxCanvas">
      <dgm:varLst/>
      <dgm:alg type="sp"/>
      <dgm:shape xmlns:r="http://schemas.openxmlformats.org/officeDocument/2006/relationships" r:blip="">
        <dgm:adjLst/>
      </dgm:shape>
      <dgm:presOf/>
      <dgm:constrLst/>
      <dgm:ruleLst/>
    </dgm:layoutNode>
    <dgm:choose name="Name3">
      <dgm:if name="Name4" axis="ch" ptType="node" func="cnt" op="equ" val="1">
        <dgm:layoutNode name="OneNode_1">
          <dgm:varLst>
            <dgm:bulletEnabled val="1"/>
          </dgm:varLst>
          <dgm:alg type="tx"/>
          <dgm:shape xmlns:r="http://schemas.openxmlformats.org/officeDocument/2006/relationships" type="roundRect" r:blip="">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
        <dgm:choose name="Name6">
          <dgm:if name="Name7" axis="ch" ptType="node" func="cnt" op="equ" val="2">
            <dgm:layoutNode name="Two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wo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wo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wo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wo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
            <dgm:choose name="Name9">
              <dgm:if name="Name10" axis="ch" ptType="node" func="cnt" op="equ" val="3">
                <dgm:layoutNode name="Thre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Thre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Thre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Thre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Thre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Thre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1">
                <dgm:choose name="Name12">
                  <dgm:if name="Name13" axis="ch" ptType="node" func="cnt" op="equ" val="4">
                    <dgm:layoutNode name="Four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our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our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our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our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our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our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4">
                    <dgm:choose name="Name15">
                      <dgm:if name="Name16" axis="ch" ptType="node" func="cnt" op="gte" val="5">
                        <dgm:layoutNode name="FiveNodes_1">
                          <dgm:varLst>
                            <dgm:bulletEnabled val="1"/>
                          </dgm:varLst>
                          <dgm:alg type="sp"/>
                          <dgm:shape xmlns:r="http://schemas.openxmlformats.org/officeDocument/2006/relationships" type="roundRect" r:blip="">
                            <dgm:adjLst>
                              <dgm:adj idx="1" val="0.1"/>
                            </dgm:adjLst>
                          </dgm:shape>
                          <dgm:presOf axis="ch desOrSelf" ptType="node node" st="1 1" cnt="1 0"/>
                          <dgm:constrLst/>
                          <dgm:ruleLst/>
                        </dgm:layoutNode>
                        <dgm:layoutNode name="FiveNodes_2">
                          <dgm:varLst>
                            <dgm:bulletEnabled val="1"/>
                          </dgm:varLst>
                          <dgm:alg type="sp"/>
                          <dgm:shape xmlns:r="http://schemas.openxmlformats.org/officeDocument/2006/relationships" type="roundRect" r:blip="">
                            <dgm:adjLst>
                              <dgm:adj idx="1" val="0.1"/>
                            </dgm:adjLst>
                          </dgm:shape>
                          <dgm:presOf axis="ch desOrSelf" ptType="node node" st="2 1" cnt="1 0"/>
                          <dgm:constrLst/>
                          <dgm:ruleLst/>
                        </dgm:layoutNode>
                        <dgm:layoutNode name="FiveNodes_3">
                          <dgm:varLst>
                            <dgm:bulletEnabled val="1"/>
                          </dgm:varLst>
                          <dgm:alg type="sp"/>
                          <dgm:shape xmlns:r="http://schemas.openxmlformats.org/officeDocument/2006/relationships" type="roundRect" r:blip="">
                            <dgm:adjLst>
                              <dgm:adj idx="1" val="0.1"/>
                            </dgm:adjLst>
                          </dgm:shape>
                          <dgm:presOf axis="ch desOrSelf" ptType="node node" st="3 1" cnt="1 0"/>
                          <dgm:constrLst/>
                          <dgm:ruleLst/>
                        </dgm:layoutNode>
                        <dgm:layoutNode name="FiveNodes_4">
                          <dgm:varLst>
                            <dgm:bulletEnabled val="1"/>
                          </dgm:varLst>
                          <dgm:alg type="sp"/>
                          <dgm:shape xmlns:r="http://schemas.openxmlformats.org/officeDocument/2006/relationships" type="roundRect" r:blip="">
                            <dgm:adjLst>
                              <dgm:adj idx="1" val="0.1"/>
                            </dgm:adjLst>
                          </dgm:shape>
                          <dgm:presOf axis="ch desOrSelf" ptType="node node" st="4 1" cnt="1 0"/>
                          <dgm:constrLst/>
                          <dgm:ruleLst/>
                        </dgm:layoutNode>
                        <dgm:layoutNode name="FiveNodes_5">
                          <dgm:varLst>
                            <dgm:bulletEnabled val="1"/>
                          </dgm:varLst>
                          <dgm:alg type="sp"/>
                          <dgm:shape xmlns:r="http://schemas.openxmlformats.org/officeDocument/2006/relationships" type="roundRect" r:blip="">
                            <dgm:adjLst>
                              <dgm:adj idx="1" val="0.1"/>
                            </dgm:adjLst>
                          </dgm:shape>
                          <dgm:presOf axis="ch desOrSelf" ptType="node node" st="5 1" cnt="1 0"/>
                          <dgm:constrLst/>
                          <dgm:ruleLst/>
                        </dgm:layoutNode>
                        <dgm:layoutNode name="FiveConn_1-2" styleLbl="fgAccFollowNode1">
                          <dgm:varLst>
                            <dgm:bulletEnabled val="1"/>
                          </dgm:varLst>
                          <dgm:alg type="tx"/>
                          <dgm:shape xmlns:r="http://schemas.openxmlformats.org/officeDocument/2006/relationships" type="downArrow" r:blip="">
                            <dgm:adjLst>
                              <dgm:adj idx="1" val="0.55"/>
                              <dgm:adj idx="2" val="0.45"/>
                            </dgm:adjLst>
                          </dgm:shape>
                          <dgm:presOf axis="ch" ptType="sibTrans"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2-3" styleLbl="fgAccFollowNode1">
                          <dgm:varLst>
                            <dgm:bulletEnabled val="1"/>
                          </dgm:varLst>
                          <dgm:alg type="tx"/>
                          <dgm:shape xmlns:r="http://schemas.openxmlformats.org/officeDocument/2006/relationships" type="downArrow" r:blip="">
                            <dgm:adjLst>
                              <dgm:adj idx="1" val="0.55"/>
                              <dgm:adj idx="2" val="0.45"/>
                            </dgm:adjLst>
                          </dgm:shape>
                          <dgm:presOf axis="ch" ptType="sibTrans" st="2"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3-4" styleLbl="fgAccFollowNode1">
                          <dgm:varLst>
                            <dgm:bulletEnabled val="1"/>
                          </dgm:varLst>
                          <dgm:alg type="tx"/>
                          <dgm:shape xmlns:r="http://schemas.openxmlformats.org/officeDocument/2006/relationships" type="downArrow" r:blip="">
                            <dgm:adjLst>
                              <dgm:adj idx="1" val="0.55"/>
                              <dgm:adj idx="2" val="0.45"/>
                            </dgm:adjLst>
                          </dgm:shape>
                          <dgm:presOf axis="ch" ptType="sibTrans" st="3"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Conn_4-5" styleLbl="fgAccFollowNode1">
                          <dgm:varLst>
                            <dgm:bulletEnabled val="1"/>
                          </dgm:varLst>
                          <dgm:alg type="tx"/>
                          <dgm:shape xmlns:r="http://schemas.openxmlformats.org/officeDocument/2006/relationships" type="downArrow" r:blip="">
                            <dgm:adjLst>
                              <dgm:adj idx="1" val="0.55"/>
                              <dgm:adj idx="2" val="0.45"/>
                            </dgm:adjLst>
                          </dgm:shape>
                          <dgm:presOf axis="ch" ptType="sibTrans" st="4" cnt="1"/>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layoutNode name="FiveNodes_1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1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2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2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3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3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4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4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FiveNodes_5_text">
                          <dgm:varLst>
                            <dgm:bulletEnabled val="1"/>
                          </dgm:varLst>
                          <dgm:alg type="tx">
                            <dgm:param type="parTxLTRAlign" val="l"/>
                            <dgm:param type="txAnchorVertCh" val="mid"/>
                          </dgm:alg>
                          <dgm:shape xmlns:r="http://schemas.openxmlformats.org/officeDocument/2006/relationships" type="roundRect" r:blip="" hideGeom="1">
                            <dgm:adjLst>
                              <dgm:adj idx="1" val="0.1"/>
                            </dgm:adjLst>
                          </dgm:shape>
                          <dgm:presOf axis="ch desOrSelf" ptType="node node" st="5 1" cnt="1 0"/>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7"/>
                    </dgm:choose>
                  </dgm:else>
                </dgm:choose>
              </dgm:else>
            </dgm:choose>
          </dgm:else>
        </dgm:choose>
      </dgm:else>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9/19/19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791755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202438670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1036880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14</a:t>
            </a:fld>
            <a:endParaRPr lang="en-US"/>
          </a:p>
        </p:txBody>
      </p:sp>
    </p:spTree>
    <p:extLst>
      <p:ext uri="{BB962C8B-B14F-4D97-AF65-F5344CB8AC3E}">
        <p14:creationId xmlns:p14="http://schemas.microsoft.com/office/powerpoint/2010/main" val="31552406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3229371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75310901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16193543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117529225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53661482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9199987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698487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186191926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28318284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5330689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20858615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76701262"/>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75434548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200788657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97108434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09752037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The objective of any data mining process is to build an efficient predictive or descriptive</a:t>
            </a:r>
          </a:p>
          <a:p>
            <a:r>
              <a:rPr lang="en-US" sz="1200" b="0" i="0" u="none" strike="noStrike" kern="1200" baseline="0" dirty="0" smtClean="0">
                <a:solidFill>
                  <a:schemeClr val="tx1"/>
                </a:solidFill>
                <a:latin typeface="+mn-lt"/>
                <a:ea typeface="+mn-ea"/>
                <a:cs typeface="+mn-cs"/>
              </a:rPr>
              <a:t>model of a large amount of data that not only best fits or explains it, but is also able to generalize to new data [4].</a:t>
            </a:r>
          </a:p>
          <a:p>
            <a:r>
              <a:rPr lang="en-US" sz="1200" b="0" i="0" u="none" strike="noStrike" kern="1200" baseline="0" dirty="0" smtClean="0">
                <a:solidFill>
                  <a:schemeClr val="tx1"/>
                </a:solidFill>
                <a:latin typeface="+mn-lt"/>
                <a:ea typeface="+mn-ea"/>
                <a:cs typeface="+mn-cs"/>
              </a:rPr>
              <a:t> data mining is the process of discovering interesting knowledge from large</a:t>
            </a:r>
          </a:p>
          <a:p>
            <a:r>
              <a:rPr lang="en-US" sz="1200" b="0" i="0" u="none" strike="noStrike" kern="1200" baseline="0" dirty="0" smtClean="0">
                <a:solidFill>
                  <a:schemeClr val="tx1"/>
                </a:solidFill>
                <a:latin typeface="+mn-lt"/>
                <a:ea typeface="+mn-ea"/>
                <a:cs typeface="+mn-cs"/>
              </a:rPr>
              <a:t>amounts of data stored in either databases, data warehouses, or other information repositories.</a:t>
            </a:r>
            <a:endParaRPr lang="en-US" dirty="0" smtClean="0"/>
          </a:p>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32</a:t>
            </a:fld>
            <a:endParaRPr lang="en-US"/>
          </a:p>
        </p:txBody>
      </p:sp>
    </p:spTree>
    <p:extLst>
      <p:ext uri="{BB962C8B-B14F-4D97-AF65-F5344CB8AC3E}">
        <p14:creationId xmlns:p14="http://schemas.microsoft.com/office/powerpoint/2010/main" val="150559253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b="0" i="0" u="none" strike="noStrike" kern="1200" baseline="0" dirty="0" smtClean="0">
                <a:solidFill>
                  <a:schemeClr val="tx1"/>
                </a:solidFill>
                <a:latin typeface="+mn-lt"/>
                <a:ea typeface="+mn-ea"/>
                <a:cs typeface="+mn-cs"/>
              </a:rPr>
              <a:t> (</a:t>
            </a:r>
            <a:r>
              <a:rPr lang="en-US" sz="1200" b="0" i="0"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Data preparation: prepare the data for mining. It includes 3 </a:t>
            </a:r>
            <a:r>
              <a:rPr lang="en-US" sz="1200" b="0" i="0" u="none" strike="noStrike" kern="1200" baseline="0" dirty="0" err="1" smtClean="0">
                <a:solidFill>
                  <a:schemeClr val="tx1"/>
                </a:solidFill>
                <a:latin typeface="+mn-lt"/>
                <a:ea typeface="+mn-ea"/>
                <a:cs typeface="+mn-cs"/>
              </a:rPr>
              <a:t>substeps</a:t>
            </a:r>
            <a:r>
              <a:rPr lang="en-US" sz="1200" b="0" i="0" u="none" strike="noStrike" kern="1200" baseline="0" dirty="0" smtClean="0">
                <a:solidFill>
                  <a:schemeClr val="tx1"/>
                </a:solidFill>
                <a:latin typeface="+mn-lt"/>
                <a:ea typeface="+mn-ea"/>
                <a:cs typeface="+mn-cs"/>
              </a:rPr>
              <a:t>: integrate data in various data sources and clean the noise from data; extract some</a:t>
            </a:r>
          </a:p>
          <a:p>
            <a:r>
              <a:rPr lang="en-US" sz="1200" b="0" i="0" u="none" strike="noStrike" kern="1200" baseline="0" dirty="0" smtClean="0">
                <a:solidFill>
                  <a:schemeClr val="tx1"/>
                </a:solidFill>
                <a:latin typeface="+mn-lt"/>
                <a:ea typeface="+mn-ea"/>
                <a:cs typeface="+mn-cs"/>
              </a:rPr>
              <a:t>parts of data into data mining system; preprocess the data to facilitate the data mining.</a:t>
            </a:r>
          </a:p>
          <a:p>
            <a:r>
              <a:rPr lang="en-US" sz="1200" b="0" i="0" u="none" strike="noStrike" kern="1200" baseline="0" dirty="0" smtClean="0">
                <a:solidFill>
                  <a:schemeClr val="tx1"/>
                </a:solidFill>
                <a:latin typeface="+mn-lt"/>
                <a:ea typeface="+mn-ea"/>
                <a:cs typeface="+mn-cs"/>
              </a:rPr>
              <a:t> (ii) Data mining: apply algorithms to the data to find the patterns and evaluate patterns of discovered knowledge.</a:t>
            </a:r>
          </a:p>
          <a:p>
            <a:r>
              <a:rPr lang="en-US" sz="1200" b="0" i="0" u="none" strike="noStrike" kern="1200" baseline="0" dirty="0" smtClean="0">
                <a:solidFill>
                  <a:schemeClr val="tx1"/>
                </a:solidFill>
                <a:latin typeface="+mn-lt"/>
                <a:ea typeface="+mn-ea"/>
                <a:cs typeface="+mn-cs"/>
              </a:rPr>
              <a:t>(iii) Data presentation: visualize the data and represent mined knowledge to the user. We can view data mining in a multidimensional view.</a:t>
            </a:r>
          </a:p>
          <a:p>
            <a:r>
              <a:rPr lang="en-US" sz="1200" b="0" i="0" u="none" strike="noStrike" kern="1200" baseline="0" dirty="0" smtClean="0">
                <a:solidFill>
                  <a:schemeClr val="tx1"/>
                </a:solidFill>
                <a:latin typeface="+mn-lt"/>
                <a:ea typeface="+mn-ea"/>
                <a:cs typeface="+mn-cs"/>
              </a:rPr>
              <a:t>(</a:t>
            </a:r>
            <a:r>
              <a:rPr lang="en-US" sz="1200" b="0" i="0" u="none" strike="noStrike" kern="1200" baseline="0" dirty="0" err="1" smtClean="0">
                <a:solidFill>
                  <a:schemeClr val="tx1"/>
                </a:solidFill>
                <a:latin typeface="+mn-lt"/>
                <a:ea typeface="+mn-ea"/>
                <a:cs typeface="+mn-cs"/>
              </a:rPr>
              <a:t>i</a:t>
            </a:r>
            <a:r>
              <a:rPr lang="en-US" sz="1200" b="0" i="0" u="none" strike="noStrike" kern="1200" baseline="0" dirty="0" smtClean="0">
                <a:solidFill>
                  <a:schemeClr val="tx1"/>
                </a:solidFill>
                <a:latin typeface="+mn-lt"/>
                <a:ea typeface="+mn-ea"/>
                <a:cs typeface="+mn-cs"/>
              </a:rPr>
              <a:t>) In knowledge view or data mining functions view, it includes characterization, discrimination, classification, clustering, association analysis, time series</a:t>
            </a:r>
          </a:p>
          <a:p>
            <a:r>
              <a:rPr lang="en-US" sz="1200" b="0" i="0" u="none" strike="noStrike" kern="1200" baseline="0" dirty="0" smtClean="0">
                <a:solidFill>
                  <a:schemeClr val="tx1"/>
                </a:solidFill>
                <a:latin typeface="+mn-lt"/>
                <a:ea typeface="+mn-ea"/>
                <a:cs typeface="+mn-cs"/>
              </a:rPr>
              <a:t>analysis, and outlier analysis.</a:t>
            </a:r>
          </a:p>
          <a:p>
            <a:r>
              <a:rPr lang="en-US" sz="1200" b="0" i="0" u="none" strike="noStrike" kern="1200" baseline="0" dirty="0" smtClean="0">
                <a:solidFill>
                  <a:schemeClr val="tx1"/>
                </a:solidFill>
                <a:latin typeface="+mn-lt"/>
                <a:ea typeface="+mn-ea"/>
                <a:cs typeface="+mn-cs"/>
              </a:rPr>
              <a:t>(ii) In utilized techniques view, it includes machine learning, statistics, pattern recognition, big data, support vector machine, rough set, neural networks, and evolutionary algorithms.</a:t>
            </a:r>
          </a:p>
          <a:p>
            <a:r>
              <a:rPr lang="en-US" sz="1200" b="0" i="0" u="none" strike="noStrike" kern="1200" baseline="0" dirty="0" smtClean="0">
                <a:solidFill>
                  <a:schemeClr val="tx1"/>
                </a:solidFill>
                <a:latin typeface="+mn-lt"/>
                <a:ea typeface="+mn-ea"/>
                <a:cs typeface="+mn-cs"/>
              </a:rPr>
              <a:t>(iii) In application view, it includes industry, telecommunication, banking, fraud analysis, </a:t>
            </a:r>
            <a:r>
              <a:rPr lang="en-US" sz="1200" b="0" i="0" u="none" strike="noStrike" kern="1200" baseline="0" dirty="0" err="1" smtClean="0">
                <a:solidFill>
                  <a:schemeClr val="tx1"/>
                </a:solidFill>
                <a:latin typeface="+mn-lt"/>
                <a:ea typeface="+mn-ea"/>
                <a:cs typeface="+mn-cs"/>
              </a:rPr>
              <a:t>biodata</a:t>
            </a:r>
            <a:r>
              <a:rPr lang="en-US" sz="1200" b="0" i="0" u="none" strike="noStrike" kern="1200" baseline="0" dirty="0" smtClean="0">
                <a:solidFill>
                  <a:schemeClr val="tx1"/>
                </a:solidFill>
                <a:latin typeface="+mn-lt"/>
                <a:ea typeface="+mn-ea"/>
                <a:cs typeface="+mn-cs"/>
              </a:rPr>
              <a:t> mining, </a:t>
            </a:r>
            <a:r>
              <a:rPr lang="en-US" sz="1200" b="0" i="0" u="none" strike="noStrike" kern="1200" baseline="0" dirty="0" err="1" smtClean="0">
                <a:solidFill>
                  <a:schemeClr val="tx1"/>
                </a:solidFill>
                <a:latin typeface="+mn-lt"/>
                <a:ea typeface="+mn-ea"/>
                <a:cs typeface="+mn-cs"/>
              </a:rPr>
              <a:t>stockmarket</a:t>
            </a:r>
            <a:r>
              <a:rPr lang="en-US" sz="1200" b="0" i="0" u="none" strike="noStrike" kern="1200" baseline="0" dirty="0" smtClean="0">
                <a:solidFill>
                  <a:schemeClr val="tx1"/>
                </a:solidFill>
                <a:latin typeface="+mn-lt"/>
                <a:ea typeface="+mn-ea"/>
                <a:cs typeface="+mn-cs"/>
              </a:rPr>
              <a:t> analysis, text </a:t>
            </a:r>
            <a:r>
              <a:rPr lang="en-US" sz="1200" b="0" i="0" u="none" strike="noStrike" kern="1200" baseline="0" dirty="0" err="1" smtClean="0">
                <a:solidFill>
                  <a:schemeClr val="tx1"/>
                </a:solidFill>
                <a:latin typeface="+mn-lt"/>
                <a:ea typeface="+mn-ea"/>
                <a:cs typeface="+mn-cs"/>
              </a:rPr>
              <a:t>mining,web</a:t>
            </a:r>
            <a:r>
              <a:rPr lang="en-US" sz="1200" b="0" i="0" u="none" strike="noStrike" kern="1200" baseline="0" dirty="0" smtClean="0">
                <a:solidFill>
                  <a:schemeClr val="tx1"/>
                </a:solidFill>
                <a:latin typeface="+mn-lt"/>
                <a:ea typeface="+mn-ea"/>
                <a:cs typeface="+mn-cs"/>
              </a:rPr>
              <a:t> mining, social network, and e-commerce [3].</a:t>
            </a:r>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33</a:t>
            </a:fld>
            <a:endParaRPr lang="en-US"/>
          </a:p>
        </p:txBody>
      </p:sp>
    </p:spTree>
    <p:extLst>
      <p:ext uri="{BB962C8B-B14F-4D97-AF65-F5344CB8AC3E}">
        <p14:creationId xmlns:p14="http://schemas.microsoft.com/office/powerpoint/2010/main" val="517701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8962502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r>
              <a:rPr lang="en-US" sz="1200" dirty="0" smtClean="0"/>
              <a:t>The Social Web has shown to be one of the richest sources for mining people's interests, personality and social interactions</a:t>
            </a:r>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34</a:t>
            </a:fld>
            <a:endParaRPr lang="en-US"/>
          </a:p>
        </p:txBody>
      </p:sp>
    </p:spTree>
    <p:extLst>
      <p:ext uri="{BB962C8B-B14F-4D97-AF65-F5344CB8AC3E}">
        <p14:creationId xmlns:p14="http://schemas.microsoft.com/office/powerpoint/2010/main" val="10897615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666688355"/>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12831343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2088594043"/>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160033282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76553564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48313345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404567213"/>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106607842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1154919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a:t>
            </a:fld>
            <a:endParaRPr lang="en-US"/>
          </a:p>
        </p:txBody>
      </p:sp>
    </p:spTree>
    <p:extLst>
      <p:ext uri="{BB962C8B-B14F-4D97-AF65-F5344CB8AC3E}">
        <p14:creationId xmlns:p14="http://schemas.microsoft.com/office/powerpoint/2010/main" val="1318401288"/>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2181705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581740080"/>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9500788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6627596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143719367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58924010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a:t>
            </a:fld>
            <a:endParaRPr lang="en-US"/>
          </a:p>
        </p:txBody>
      </p:sp>
    </p:spTree>
    <p:extLst>
      <p:ext uri="{BB962C8B-B14F-4D97-AF65-F5344CB8AC3E}">
        <p14:creationId xmlns:p14="http://schemas.microsoft.com/office/powerpoint/2010/main" val="20819216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191735309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19/9/19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19/9/19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19/9/19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19/9/19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19/9/19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19/9/19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19/9/19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image" Target="../media/image4.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 Id="rId3" Type="http://schemas.openxmlformats.org/officeDocument/2006/relationships/image" Target="../media/image5.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2.xml.rels><?xml version="1.0" encoding="UTF-8" standalone="yes"?>
<Relationships xmlns="http://schemas.openxmlformats.org/package/2006/relationships"><Relationship Id="rId3" Type="http://schemas.openxmlformats.org/officeDocument/2006/relationships/hyperlink" Target="https://www.social-searcher.com/social-mention/" TargetMode="External"/><Relationship Id="rId4" Type="http://schemas.openxmlformats.org/officeDocument/2006/relationships/hyperlink" Target="https://www.go.kred/" TargetMode="External"/><Relationship Id="rId5" Type="http://schemas.openxmlformats.org/officeDocument/2006/relationships/hyperlink" Target="https://www.socialmediatoday.com/content/understanding-your-social-capital-peer-index" TargetMode="External"/><Relationship Id="rId6" Type="http://schemas.openxmlformats.org/officeDocument/2006/relationships/image" Target="../media/image7.png"/><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 Id="rId3"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xml"/><Relationship Id="rId4" Type="http://schemas.openxmlformats.org/officeDocument/2006/relationships/diagramLayout" Target="../diagrams/layout1.xml"/><Relationship Id="rId5" Type="http://schemas.openxmlformats.org/officeDocument/2006/relationships/diagramQuickStyle" Target="../diagrams/quickStyle1.xml"/><Relationship Id="rId6" Type="http://schemas.openxmlformats.org/officeDocument/2006/relationships/diagramColors" Target="../diagrams/colors1.xml"/><Relationship Id="rId7" Type="http://schemas.microsoft.com/office/2007/relationships/diagramDrawing" Target="../diagrams/drawing1.xml"/><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 Id="rId3" Type="http://schemas.openxmlformats.org/officeDocument/2006/relationships/image" Target="../media/image10.png"/></Relationships>
</file>

<file path=ppt/slides/_rels/slide36.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 Id="rId3" Type="http://schemas.openxmlformats.org/officeDocument/2006/relationships/image" Target="../media/image13.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15.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image" Target="../media/image1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8.png"/><Relationship Id="rId3" Type="http://schemas.openxmlformats.org/officeDocument/2006/relationships/image" Target="../media/image19.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169" y="304800"/>
            <a:ext cx="4138862" cy="2887579"/>
          </a:xfrm>
        </p:spPr>
        <p:txBody>
          <a:bodyPr>
            <a:normAutofit/>
          </a:bodyPr>
          <a:lstStyle/>
          <a:p>
            <a:r>
              <a:rPr lang="en-US" sz="3100" dirty="0" smtClean="0"/>
              <a:t>Universidad Casa Grande</a:t>
            </a:r>
            <a:br>
              <a:rPr lang="en-US" sz="3100" dirty="0" smtClean="0"/>
            </a:br>
            <a:r>
              <a:rPr lang="en-US" sz="3100" dirty="0" smtClean="0"/>
              <a:t/>
            </a:r>
            <a:br>
              <a:rPr lang="en-US" sz="3100" dirty="0" smtClean="0"/>
            </a:br>
            <a:r>
              <a:rPr lang="en-US" sz="3200" dirty="0"/>
              <a:t/>
            </a:r>
            <a:br>
              <a:rPr lang="en-US" sz="3200" dirty="0"/>
            </a:br>
            <a:r>
              <a:rPr lang="en-US" sz="3400" dirty="0"/>
              <a:t/>
            </a:r>
            <a:br>
              <a:rPr lang="en-US" sz="3400" dirty="0"/>
            </a:br>
            <a:r>
              <a:rPr lang="en-US" sz="3400" dirty="0" err="1" smtClean="0"/>
              <a:t>Maestr</a:t>
            </a:r>
            <a:r>
              <a:rPr lang="es-ES" sz="3400" dirty="0" err="1" smtClean="0"/>
              <a:t>ía</a:t>
            </a:r>
            <a:r>
              <a:rPr lang="es-ES" sz="3400" dirty="0" smtClean="0"/>
              <a:t> de Comunicación Digital</a:t>
            </a:r>
            <a:endParaRPr lang="en-US" sz="3400" dirty="0"/>
          </a:p>
        </p:txBody>
      </p:sp>
      <p:sp>
        <p:nvSpPr>
          <p:cNvPr id="3" name="Marcador de contenido 2"/>
          <p:cNvSpPr>
            <a:spLocks noGrp="1"/>
          </p:cNvSpPr>
          <p:nvPr>
            <p:ph idx="1"/>
          </p:nvPr>
        </p:nvSpPr>
        <p:spPr>
          <a:xfrm>
            <a:off x="4251157" y="2623685"/>
            <a:ext cx="7668126" cy="1427748"/>
          </a:xfrm>
        </p:spPr>
        <p:txBody>
          <a:bodyPr>
            <a:normAutofit/>
          </a:bodyPr>
          <a:lstStyle/>
          <a:p>
            <a:pPr algn="ctr"/>
            <a:r>
              <a:rPr lang="es-ES" sz="4200" b="1" dirty="0"/>
              <a:t>Análisis de </a:t>
            </a:r>
            <a:r>
              <a:rPr lang="es-ES" sz="4200" b="1"/>
              <a:t>Datos </a:t>
            </a:r>
            <a:endParaRPr lang="es-ES" sz="4200" b="1" smtClean="0"/>
          </a:p>
          <a:p>
            <a:pPr algn="ctr"/>
            <a:r>
              <a:rPr lang="es-ES" sz="4200" b="1" dirty="0" smtClean="0"/>
              <a:t>en </a:t>
            </a:r>
            <a:r>
              <a:rPr lang="es-ES" sz="4200" b="1" dirty="0"/>
              <a:t>la Comunicación Digital</a:t>
            </a:r>
            <a:r>
              <a:rPr lang="es-ES_tradnl" sz="4200" dirty="0"/>
              <a:t> </a:t>
            </a:r>
            <a:endParaRPr lang="en-US" sz="4200" dirty="0"/>
          </a:p>
        </p:txBody>
      </p:sp>
      <p:sp>
        <p:nvSpPr>
          <p:cNvPr id="4" name="Marcador de texto 3"/>
          <p:cNvSpPr>
            <a:spLocks noGrp="1"/>
          </p:cNvSpPr>
          <p:nvPr>
            <p:ph type="body" sz="half" idx="2"/>
          </p:nvPr>
        </p:nvSpPr>
        <p:spPr>
          <a:xfrm>
            <a:off x="6657473" y="5630779"/>
            <a:ext cx="3376863" cy="514263"/>
          </a:xfrm>
        </p:spPr>
        <p:txBody>
          <a:bodyPr>
            <a:normAutofit/>
          </a:bodyPr>
          <a:lstStyle/>
          <a:p>
            <a:r>
              <a:rPr lang="en-US" sz="2600" dirty="0" smtClean="0">
                <a:solidFill>
                  <a:schemeClr val="tx1"/>
                </a:solidFill>
              </a:rPr>
              <a:t>Lorena Recalde Ph.D.</a:t>
            </a:r>
            <a:endParaRPr lang="en-US" sz="2600" dirty="0">
              <a:solidFill>
                <a:schemeClr val="tx1"/>
              </a:solidFill>
            </a:endParaRPr>
          </a:p>
        </p:txBody>
      </p:sp>
    </p:spTree>
    <p:extLst>
      <p:ext uri="{BB962C8B-B14F-4D97-AF65-F5344CB8AC3E}">
        <p14:creationId xmlns:p14="http://schemas.microsoft.com/office/powerpoint/2010/main" val="229002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382771" y="1751166"/>
            <a:ext cx="11349154" cy="403187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predicción podría ser algo útil, pero probablemente sea más general de lo que pretendía la Sra. </a:t>
            </a:r>
            <a:r>
              <a:rPr lang="es-ES_tradnl" sz="2400" dirty="0" err="1"/>
              <a:t>Dillman</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Sería </a:t>
            </a:r>
            <a:r>
              <a:rPr lang="es-ES_tradnl" sz="2400" dirty="0"/>
              <a:t>más valioso descubrir patrones debido al huracán </a:t>
            </a:r>
            <a:r>
              <a:rPr lang="es-ES_tradnl" sz="2400" dirty="0" smtClean="0"/>
              <a:t>y que </a:t>
            </a:r>
            <a:r>
              <a:rPr lang="es-ES_tradnl" sz="2400" dirty="0"/>
              <a:t>no eran obvios. </a:t>
            </a:r>
            <a:endParaRPr lang="es-ES_tradnl" sz="2400" dirty="0" smtClean="0"/>
          </a:p>
          <a:p>
            <a:pPr marL="342900" indent="-342900">
              <a:spcBef>
                <a:spcPts val="600"/>
              </a:spcBef>
              <a:spcAft>
                <a:spcPts val="600"/>
              </a:spcAft>
              <a:buFont typeface="Arial" charset="0"/>
              <a:buChar char="•"/>
            </a:pPr>
            <a:r>
              <a:rPr lang="es-ES_tradnl" sz="2400" dirty="0" smtClean="0"/>
              <a:t>Para </a:t>
            </a:r>
            <a:r>
              <a:rPr lang="es-ES_tradnl" sz="2400" dirty="0"/>
              <a:t>hacer esto, los analistas podrían examinar el enorme volumen de datos de Wal-Mart de situaciones similares anteriores (como el huracán Charley) para identificar una demanda local inusual de productos. </a:t>
            </a:r>
            <a:endParaRPr lang="es-ES_tradnl" sz="2400" dirty="0" smtClean="0"/>
          </a:p>
          <a:p>
            <a:pPr marL="342900" indent="-342900">
              <a:spcBef>
                <a:spcPts val="600"/>
              </a:spcBef>
              <a:spcAft>
                <a:spcPts val="600"/>
              </a:spcAft>
              <a:buFont typeface="Arial" charset="0"/>
              <a:buChar char="•"/>
            </a:pPr>
            <a:r>
              <a:rPr lang="es-ES_tradnl" sz="2400" dirty="0" smtClean="0"/>
              <a:t>A </a:t>
            </a:r>
            <a:r>
              <a:rPr lang="es-ES_tradnl" sz="2400" dirty="0"/>
              <a:t>partir de tales patrones, la compañía podría anticipar una demanda inusual de productos y aumentar el stock a las tiendas antes de la llegada del huracán. </a:t>
            </a:r>
            <a:endParaRPr lang="es-ES_tradnl" sz="2400" dirty="0" smtClean="0"/>
          </a:p>
          <a:p>
            <a:pPr marL="342900" indent="-342900">
              <a:spcBef>
                <a:spcPts val="600"/>
              </a:spcBef>
              <a:spcAft>
                <a:spcPts val="600"/>
              </a:spcAft>
              <a:buFont typeface="Arial" charset="0"/>
              <a:buChar char="•"/>
            </a:pPr>
            <a:r>
              <a:rPr lang="es-ES_tradnl" sz="2400" dirty="0" smtClean="0"/>
              <a:t>De </a:t>
            </a:r>
            <a:r>
              <a:rPr lang="es-ES_tradnl" sz="2400" dirty="0"/>
              <a:t>hecho, eso es lo que sucedió. </a:t>
            </a:r>
            <a:endParaRPr lang="es-ES_tradnl" sz="2400" dirty="0" smtClean="0"/>
          </a:p>
        </p:txBody>
      </p:sp>
    </p:spTree>
    <p:extLst>
      <p:ext uri="{BB962C8B-B14F-4D97-AF65-F5344CB8AC3E}">
        <p14:creationId xmlns:p14="http://schemas.microsoft.com/office/powerpoint/2010/main" val="131134841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641567" y="1751166"/>
            <a:ext cx="6128202" cy="430887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El New York Times (</a:t>
            </a:r>
            <a:r>
              <a:rPr lang="es-ES_tradnl" sz="2400" dirty="0" err="1"/>
              <a:t>Hays</a:t>
            </a:r>
            <a:r>
              <a:rPr lang="es-ES_tradnl" sz="2400" dirty="0"/>
              <a:t>, 2004) informó que: “... los expertos extrajeron los datos y descubrieron que las tiendas necesitarían ciertos productos, y no solo las </a:t>
            </a:r>
            <a:r>
              <a:rPr lang="es-ES_tradnl" sz="2400" u="sng" dirty="0"/>
              <a:t>linternas</a:t>
            </a:r>
            <a:r>
              <a:rPr lang="es-ES_tradnl" sz="2400" dirty="0"/>
              <a:t> habituales. </a:t>
            </a:r>
            <a:endParaRPr lang="es-ES_tradnl" sz="2400" dirty="0" smtClean="0"/>
          </a:p>
          <a:p>
            <a:pPr marL="342900" indent="-342900">
              <a:spcBef>
                <a:spcPts val="600"/>
              </a:spcBef>
              <a:spcAft>
                <a:spcPts val="600"/>
              </a:spcAft>
              <a:buFont typeface="Arial" charset="0"/>
              <a:buChar char="•"/>
            </a:pPr>
            <a:r>
              <a:rPr lang="es-ES_tradnl" sz="2400" dirty="0" smtClean="0"/>
              <a:t>"</a:t>
            </a:r>
            <a:r>
              <a:rPr lang="es-ES_tradnl" sz="2400" dirty="0"/>
              <a:t>No sabíamos en el pasado que las Pop-</a:t>
            </a:r>
            <a:r>
              <a:rPr lang="es-ES_tradnl" sz="2400" dirty="0" err="1"/>
              <a:t>Tarts</a:t>
            </a:r>
            <a:r>
              <a:rPr lang="es-ES_tradnl" sz="2400" dirty="0"/>
              <a:t> de fresa aumentan las ventas, como siete veces su tasa de ventas normal, antes de un huracán", dijo </a:t>
            </a:r>
            <a:r>
              <a:rPr lang="es-ES_tradnl" sz="2400" dirty="0" err="1"/>
              <a:t>Dillman</a:t>
            </a:r>
            <a:r>
              <a:rPr lang="es-ES_tradnl" sz="2400" dirty="0"/>
              <a:t> en una entrevista reciente. "Y el artículo más vendido antes del huracán fue la cerveza</a:t>
            </a:r>
            <a:r>
              <a:rPr lang="es-ES_tradnl" sz="2400" dirty="0" smtClean="0"/>
              <a:t>".</a:t>
            </a:r>
            <a:endParaRPr lang="es-ES_tradnl" sz="2400" dirty="0"/>
          </a:p>
        </p:txBody>
      </p:sp>
      <p:pic>
        <p:nvPicPr>
          <p:cNvPr id="4" name="Imagen 3"/>
          <p:cNvPicPr>
            <a:picLocks noChangeAspect="1"/>
          </p:cNvPicPr>
          <p:nvPr/>
        </p:nvPicPr>
        <p:blipFill>
          <a:blip r:embed="rId3"/>
          <a:stretch>
            <a:fillRect/>
          </a:stretch>
        </p:blipFill>
        <p:spPr>
          <a:xfrm>
            <a:off x="7915801" y="759995"/>
            <a:ext cx="3276600" cy="4953000"/>
          </a:xfrm>
          <a:prstGeom prst="rect">
            <a:avLst/>
          </a:prstGeom>
        </p:spPr>
      </p:pic>
    </p:spTree>
    <p:extLst>
      <p:ext uri="{BB962C8B-B14F-4D97-AF65-F5344CB8AC3E}">
        <p14:creationId xmlns:p14="http://schemas.microsoft.com/office/powerpoint/2010/main" val="83485619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246221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Considere </a:t>
            </a:r>
            <a:r>
              <a:rPr lang="es-ES_tradnl" sz="2400" dirty="0"/>
              <a:t>un segundo escenario </a:t>
            </a:r>
            <a:r>
              <a:rPr lang="es-ES_tradnl" sz="2400" dirty="0" smtClean="0"/>
              <a:t>más </a:t>
            </a:r>
            <a:r>
              <a:rPr lang="es-ES_tradnl" sz="2400" dirty="0"/>
              <a:t>típico y cómo podría tratarse desde una perspectiva de datos. </a:t>
            </a:r>
            <a:endParaRPr lang="es-ES_tradnl" sz="2400" dirty="0" smtClean="0"/>
          </a:p>
          <a:p>
            <a:pPr marL="342900" indent="-342900">
              <a:spcBef>
                <a:spcPts val="600"/>
              </a:spcBef>
              <a:spcAft>
                <a:spcPts val="600"/>
              </a:spcAft>
              <a:buFont typeface="Arial" charset="0"/>
              <a:buChar char="•"/>
            </a:pPr>
            <a:r>
              <a:rPr lang="es-ES_tradnl" sz="2400" dirty="0" smtClean="0"/>
              <a:t>Suponga </a:t>
            </a:r>
            <a:r>
              <a:rPr lang="es-ES_tradnl" sz="2400" dirty="0"/>
              <a:t>que acaba de obtener un gran trabajo </a:t>
            </a:r>
            <a:r>
              <a:rPr lang="es-ES_tradnl" sz="2400" dirty="0" smtClean="0"/>
              <a:t>en anal</a:t>
            </a:r>
            <a:r>
              <a:rPr lang="es-ES" sz="2400" dirty="0" err="1" smtClean="0"/>
              <a:t>ítica</a:t>
            </a:r>
            <a:r>
              <a:rPr lang="es-ES" sz="2400" dirty="0" smtClean="0"/>
              <a:t> </a:t>
            </a:r>
            <a:r>
              <a:rPr lang="es-ES_tradnl" sz="2400" dirty="0" smtClean="0"/>
              <a:t>con </a:t>
            </a:r>
            <a:r>
              <a:rPr lang="es-ES_tradnl" sz="2400" dirty="0" err="1"/>
              <a:t>MegaTelCo</a:t>
            </a:r>
            <a:r>
              <a:rPr lang="es-ES_tradnl" sz="2400" dirty="0"/>
              <a:t>, una de las firmas de telecomunicaciones más grandes de los Estados Unidos. Están teniendo un gran problema con la retención de clientes en su negocio inalámbrico. </a:t>
            </a:r>
          </a:p>
        </p:txBody>
      </p:sp>
      <p:pic>
        <p:nvPicPr>
          <p:cNvPr id="4" name="Imagen 3"/>
          <p:cNvPicPr>
            <a:picLocks noChangeAspect="1"/>
          </p:cNvPicPr>
          <p:nvPr/>
        </p:nvPicPr>
        <p:blipFill>
          <a:blip r:embed="rId3"/>
          <a:stretch>
            <a:fillRect/>
          </a:stretch>
        </p:blipFill>
        <p:spPr>
          <a:xfrm>
            <a:off x="7540148" y="3985404"/>
            <a:ext cx="3931488" cy="2386975"/>
          </a:xfrm>
          <a:prstGeom prst="rect">
            <a:avLst/>
          </a:prstGeom>
        </p:spPr>
      </p:pic>
      <p:sp>
        <p:nvSpPr>
          <p:cNvPr id="6" name="CuadroTexto 5"/>
          <p:cNvSpPr txBox="1"/>
          <p:nvPr/>
        </p:nvSpPr>
        <p:spPr>
          <a:xfrm>
            <a:off x="641566" y="4520755"/>
            <a:ext cx="6984185" cy="1569660"/>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En </a:t>
            </a:r>
            <a:r>
              <a:rPr lang="es-ES_tradnl" sz="2400" dirty="0"/>
              <a:t>la región del Atlántico medio, el 20% de los clientes de teléfonos celulares se van cuando vencen sus contratos, y cada vez es más difícil adquirir nuevos clientes. </a:t>
            </a:r>
          </a:p>
        </p:txBody>
      </p:sp>
    </p:spTree>
    <p:extLst>
      <p:ext uri="{BB962C8B-B14F-4D97-AF65-F5344CB8AC3E}">
        <p14:creationId xmlns:p14="http://schemas.microsoft.com/office/powerpoint/2010/main" val="1961310816"/>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350865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Dado que el mercado de teléfonos celulares ahora está saturado, el enorme crecimiento en el mercado inalámbrico se ha reducido. </a:t>
            </a:r>
            <a:endParaRPr lang="es-ES_tradnl" sz="2400" dirty="0" smtClean="0"/>
          </a:p>
          <a:p>
            <a:pPr marL="342900" indent="-342900">
              <a:spcBef>
                <a:spcPts val="600"/>
              </a:spcBef>
              <a:spcAft>
                <a:spcPts val="600"/>
              </a:spcAft>
              <a:buFont typeface="Arial" charset="0"/>
              <a:buChar char="•"/>
            </a:pPr>
            <a:r>
              <a:rPr lang="es-ES_tradnl" sz="2400" dirty="0" smtClean="0"/>
              <a:t>Las </a:t>
            </a:r>
            <a:r>
              <a:rPr lang="es-ES_tradnl" sz="2400" dirty="0"/>
              <a:t>compañías de comunicaciones ahora están involucradas en batallas para atraer a los clientes de cada </a:t>
            </a:r>
            <a:r>
              <a:rPr lang="es-ES_tradnl" sz="2400" dirty="0" smtClean="0"/>
              <a:t>uno, </a:t>
            </a:r>
            <a:r>
              <a:rPr lang="es-ES_tradnl" sz="2400" dirty="0"/>
              <a:t>mientras retienen los suyos.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clientes que cambian de una compañía a otra se llaman </a:t>
            </a:r>
            <a:r>
              <a:rPr lang="es-ES_tradnl" sz="2400" i="1" dirty="0"/>
              <a:t>abandono</a:t>
            </a:r>
            <a:r>
              <a:rPr lang="es-ES_tradnl" sz="2400" dirty="0"/>
              <a:t>, y es costoso en general: una compañía debe gastar en incentivos para atraer a un cliente, mientras que otra compañía pierde ingresos cuando el cliente se va. </a:t>
            </a:r>
            <a:endParaRPr lang="es-ES_tradnl" sz="2400" dirty="0" smtClean="0"/>
          </a:p>
          <a:p>
            <a:pPr marL="342900" indent="-342900">
              <a:spcBef>
                <a:spcPts val="600"/>
              </a:spcBef>
              <a:spcAft>
                <a:spcPts val="600"/>
              </a:spcAft>
              <a:buFont typeface="Arial" charset="0"/>
              <a:buChar char="•"/>
            </a:pPr>
            <a:r>
              <a:rPr lang="es-ES_tradnl" sz="2400" dirty="0" smtClean="0"/>
              <a:t>Le </a:t>
            </a:r>
            <a:r>
              <a:rPr lang="es-ES_tradnl" sz="2400" dirty="0"/>
              <a:t>han llamado para ayudar a comprender el problema y para idear una solución. </a:t>
            </a:r>
            <a:endParaRPr lang="es-ES_tradnl" sz="2400" dirty="0" smtClean="0"/>
          </a:p>
        </p:txBody>
      </p:sp>
    </p:spTree>
    <p:extLst>
      <p:ext uri="{BB962C8B-B14F-4D97-AF65-F5344CB8AC3E}">
        <p14:creationId xmlns:p14="http://schemas.microsoft.com/office/powerpoint/2010/main" val="128399874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14</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3877985"/>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Atraer nuevos clientes es mucho más costoso que retener a los existentes, por lo que se asigna una buena cantidad de presupuesto de marketing para evitar </a:t>
            </a:r>
            <a:r>
              <a:rPr lang="es-ES_tradnl" sz="2400" dirty="0" smtClean="0"/>
              <a:t>el abandono. </a:t>
            </a:r>
          </a:p>
          <a:p>
            <a:pPr marL="342900" indent="-342900">
              <a:spcBef>
                <a:spcPts val="600"/>
              </a:spcBef>
              <a:spcAft>
                <a:spcPts val="600"/>
              </a:spcAft>
              <a:buFont typeface="Arial" charset="0"/>
              <a:buChar char="•"/>
            </a:pPr>
            <a:r>
              <a:rPr lang="es-ES_tradnl" sz="2400" dirty="0" smtClean="0"/>
              <a:t>El </a:t>
            </a:r>
            <a:r>
              <a:rPr lang="es-ES_tradnl" sz="2400" dirty="0"/>
              <a:t>marketing ya ha diseñado una oferta especial de retención. Su tarea es idear un plan preciso, paso a paso, sobre cómo el equipo de ciencia de datos debe utilizar los vastos recursos de datos de </a:t>
            </a:r>
            <a:r>
              <a:rPr lang="es-ES_tradnl" sz="2400" dirty="0" err="1"/>
              <a:t>MegaTelCo</a:t>
            </a:r>
            <a:r>
              <a:rPr lang="es-ES_tradnl" sz="2400" dirty="0"/>
              <a:t> para decidir </a:t>
            </a:r>
            <a:r>
              <a:rPr lang="es-ES_tradnl" sz="2400" b="1" dirty="0" smtClean="0"/>
              <a:t>a qué </a:t>
            </a:r>
            <a:r>
              <a:rPr lang="es-ES_tradnl" sz="2400" b="1" dirty="0"/>
              <a:t>clientes </a:t>
            </a:r>
            <a:r>
              <a:rPr lang="es-ES_tradnl" sz="2400" dirty="0"/>
              <a:t>deben ofrecer el </a:t>
            </a:r>
            <a:r>
              <a:rPr lang="es-ES_tradnl" sz="2400" b="1" dirty="0"/>
              <a:t>acuerdo de retención especial </a:t>
            </a:r>
            <a:r>
              <a:rPr lang="es-ES_tradnl" sz="2400" dirty="0"/>
              <a:t>antes de la expiración de sus contratos. </a:t>
            </a:r>
            <a:endParaRPr lang="es-ES_tradnl" sz="2400" dirty="0" smtClean="0"/>
          </a:p>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r>
              <a:rPr lang="es-ES_tradnl" sz="2400" b="1" dirty="0" smtClean="0">
                <a:solidFill>
                  <a:srgbClr val="002060"/>
                </a:solidFill>
              </a:rPr>
              <a:t>Piense </a:t>
            </a:r>
            <a:r>
              <a:rPr lang="es-ES_tradnl" sz="2400" b="1" dirty="0">
                <a:solidFill>
                  <a:srgbClr val="002060"/>
                </a:solidFill>
              </a:rPr>
              <a:t>cuidadosamente sobre qué datos podría usar y cómo se usarían. </a:t>
            </a:r>
          </a:p>
        </p:txBody>
      </p:sp>
    </p:spTree>
    <p:extLst>
      <p:ext uri="{BB962C8B-B14F-4D97-AF65-F5344CB8AC3E}">
        <p14:creationId xmlns:p14="http://schemas.microsoft.com/office/powerpoint/2010/main" val="10765077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4247317"/>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Específicamente, ¿cómo debería </a:t>
            </a:r>
            <a:r>
              <a:rPr lang="es-ES_tradnl" sz="2400" dirty="0" err="1"/>
              <a:t>MegaTelCo</a:t>
            </a:r>
            <a:r>
              <a:rPr lang="es-ES_tradnl" sz="2400" dirty="0"/>
              <a:t> elegir un conjunto de clientes para recibir su oferta con el fin de reducir mejor </a:t>
            </a:r>
            <a:r>
              <a:rPr lang="es-ES_tradnl" sz="2400" dirty="0" smtClean="0"/>
              <a:t>el abandono para </a:t>
            </a:r>
            <a:r>
              <a:rPr lang="es-ES_tradnl" sz="2400" dirty="0"/>
              <a:t>un presupuesto de incentivo particular? </a:t>
            </a:r>
            <a:endParaRPr lang="es-ES_tradnl" sz="2400" dirty="0" smtClean="0"/>
          </a:p>
          <a:p>
            <a:pPr marL="342900" indent="-342900">
              <a:spcBef>
                <a:spcPts val="600"/>
              </a:spcBef>
              <a:spcAft>
                <a:spcPts val="600"/>
              </a:spcAft>
              <a:buFont typeface="Arial" charset="0"/>
              <a:buChar char="•"/>
            </a:pPr>
            <a:r>
              <a:rPr lang="es-ES_tradnl" sz="2400" dirty="0" smtClean="0"/>
              <a:t>Responder </a:t>
            </a:r>
            <a:r>
              <a:rPr lang="es-ES_tradnl" sz="2400" dirty="0"/>
              <a:t>esta pregunta es mucho más complicado de lo que parece inicialmente. </a:t>
            </a:r>
            <a:endParaRPr lang="es-ES_tradnl" sz="2400" dirty="0" smtClean="0"/>
          </a:p>
          <a:p>
            <a:pPr marL="342900" indent="-342900">
              <a:spcBef>
                <a:spcPts val="600"/>
              </a:spcBef>
              <a:spcAft>
                <a:spcPts val="600"/>
              </a:spcAft>
              <a:buFont typeface="Arial" charset="0"/>
              <a:buChar char="•"/>
            </a:pPr>
            <a:endParaRPr lang="es-ES_tradnl" sz="2400" dirty="0"/>
          </a:p>
          <a:p>
            <a:pPr marL="342900" indent="-342900">
              <a:spcBef>
                <a:spcPts val="600"/>
              </a:spcBef>
              <a:spcAft>
                <a:spcPts val="600"/>
              </a:spcAft>
              <a:buFont typeface="Arial" charset="0"/>
              <a:buChar char="•"/>
            </a:pPr>
            <a:r>
              <a:rPr lang="es-ES_tradnl" sz="2400" dirty="0"/>
              <a:t>En realidad, la retención de clientes ha sido un uso importante de las tecnologías de minería de datos, especialmente en negocios de telecomunicaciones y finanzas. Estos, en general, fueron algunos de los primeros y más amplios en adoptar las </a:t>
            </a:r>
            <a:r>
              <a:rPr lang="es-ES_tradnl" sz="2400" i="1" dirty="0"/>
              <a:t>tecnologías de minería de datos</a:t>
            </a:r>
            <a:r>
              <a:rPr lang="es-ES_tradnl" sz="2400" dirty="0"/>
              <a:t>.</a:t>
            </a:r>
          </a:p>
        </p:txBody>
      </p:sp>
    </p:spTree>
    <p:extLst>
      <p:ext uri="{BB962C8B-B14F-4D97-AF65-F5344CB8AC3E}">
        <p14:creationId xmlns:p14="http://schemas.microsoft.com/office/powerpoint/2010/main" val="87583601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4</a:t>
            </a:r>
            <a:br>
              <a:rPr lang="es-AR" sz="4400" b="1" dirty="0" smtClean="0">
                <a:solidFill>
                  <a:srgbClr val="000000"/>
                </a:solidFill>
                <a:latin typeface="Arial Narrow" charset="0"/>
              </a:rPr>
            </a:br>
            <a:r>
              <a:rPr lang="es-AR" sz="4400" b="1" dirty="0" smtClean="0">
                <a:solidFill>
                  <a:srgbClr val="000000"/>
                </a:solidFill>
                <a:latin typeface="Arial Narrow" charset="0"/>
              </a:rPr>
              <a:t/>
            </a:r>
            <a:br>
              <a:rPr lang="es-AR" sz="4400" b="1" dirty="0" smtClean="0">
                <a:solidFill>
                  <a:srgbClr val="000000"/>
                </a:solidFill>
                <a:latin typeface="Arial Narrow" charset="0"/>
              </a:rPr>
            </a:br>
            <a:r>
              <a:rPr lang="es-ES" sz="4400" dirty="0">
                <a:solidFill>
                  <a:srgbClr val="000000"/>
                </a:solidFill>
                <a:latin typeface="Arial Narrow" charset="0"/>
              </a:rPr>
              <a:t>La abundancia de los datos </a:t>
            </a:r>
            <a:r>
              <a:rPr lang="es-ES" sz="4400" dirty="0" smtClean="0">
                <a:solidFill>
                  <a:srgbClr val="000000"/>
                </a:solidFill>
                <a:latin typeface="Arial Narrow" charset="0"/>
              </a:rPr>
              <a:t>y </a:t>
            </a:r>
            <a:r>
              <a:rPr lang="es-ES" sz="4400" dirty="0">
                <a:solidFill>
                  <a:srgbClr val="000000"/>
                </a:solidFill>
                <a:latin typeface="Arial Narrow" charset="0"/>
              </a:rPr>
              <a:t>su </a:t>
            </a:r>
            <a:r>
              <a:rPr lang="es-ES" sz="4400" dirty="0" smtClean="0">
                <a:solidFill>
                  <a:srgbClr val="000000"/>
                </a:solidFill>
                <a:latin typeface="Arial Narrow" charset="0"/>
              </a:rPr>
              <a:t>consecuencia</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2123667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5805377" cy="378565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En la primavera de 2014, un profesor que dirigía un nuevo centro de análisis de datos en una de las principales universidades del Reino Unido le dijo a una audiencia reunida para descubrir más sobre </a:t>
            </a:r>
            <a:r>
              <a:rPr lang="es-ES_tradnl" sz="2400" dirty="0" err="1"/>
              <a:t>big</a:t>
            </a:r>
            <a:r>
              <a:rPr lang="es-ES_tradnl" sz="2400" dirty="0"/>
              <a:t> data que si toda la información que existía se imprimiera en papel A4, sería una pila tan alta que se extendería hasta Júpiter y regresaría siete veces. Para </a:t>
            </a:r>
            <a:r>
              <a:rPr lang="es-ES_tradnl" sz="2400" dirty="0" smtClean="0"/>
              <a:t>el 2019, </a:t>
            </a:r>
            <a:r>
              <a:rPr lang="es-ES_tradnl" sz="2400" dirty="0"/>
              <a:t>la cifra </a:t>
            </a:r>
            <a:r>
              <a:rPr lang="es-ES_tradnl" sz="2400" dirty="0" smtClean="0"/>
              <a:t>es mucho </a:t>
            </a:r>
            <a:r>
              <a:rPr lang="es-ES_tradnl" sz="2400" dirty="0"/>
              <a:t>más </a:t>
            </a:r>
            <a:r>
              <a:rPr lang="es-ES_tradnl" sz="2400" dirty="0" smtClean="0"/>
              <a:t>alta... </a:t>
            </a:r>
          </a:p>
        </p:txBody>
      </p:sp>
      <p:pic>
        <p:nvPicPr>
          <p:cNvPr id="4" name="Imagen 3"/>
          <p:cNvPicPr>
            <a:picLocks noChangeAspect="1"/>
          </p:cNvPicPr>
          <p:nvPr/>
        </p:nvPicPr>
        <p:blipFill>
          <a:blip r:embed="rId3"/>
          <a:stretch>
            <a:fillRect/>
          </a:stretch>
        </p:blipFill>
        <p:spPr>
          <a:xfrm>
            <a:off x="6592482" y="1854684"/>
            <a:ext cx="5092700" cy="3556000"/>
          </a:xfrm>
          <a:prstGeom prst="rect">
            <a:avLst/>
          </a:prstGeom>
        </p:spPr>
      </p:pic>
    </p:spTree>
    <p:extLst>
      <p:ext uri="{BB962C8B-B14F-4D97-AF65-F5344CB8AC3E}">
        <p14:creationId xmlns:p14="http://schemas.microsoft.com/office/powerpoint/2010/main" val="47695377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906315"/>
            <a:ext cx="4912243" cy="3570208"/>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Pero </a:t>
            </a:r>
            <a:r>
              <a:rPr lang="es-ES_tradnl" sz="2400" dirty="0"/>
              <a:t>el diluvio de datos ha estado con nosotros por algún tiempo: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1997, David </a:t>
            </a:r>
            <a:r>
              <a:rPr lang="es-ES_tradnl" sz="2400" dirty="0" err="1"/>
              <a:t>Shenk</a:t>
            </a:r>
            <a:r>
              <a:rPr lang="es-ES_tradnl" sz="2400" dirty="0"/>
              <a:t> escribió </a:t>
            </a:r>
            <a:r>
              <a:rPr lang="es-ES_tradnl" sz="2400" dirty="0" smtClean="0"/>
              <a:t>que una </a:t>
            </a:r>
            <a:r>
              <a:rPr lang="es-ES_tradnl" sz="2400" dirty="0"/>
              <a:t>edición de un día de semana del New York Times contenía más datos </a:t>
            </a:r>
            <a:r>
              <a:rPr lang="es-ES_tradnl" sz="2400" dirty="0" smtClean="0"/>
              <a:t>con los que </a:t>
            </a:r>
            <a:r>
              <a:rPr lang="es-ES_tradnl" sz="2400" dirty="0"/>
              <a:t>alguien que vivía en </a:t>
            </a:r>
            <a:r>
              <a:rPr lang="es-ES_tradnl" sz="2400" dirty="0" smtClean="0"/>
              <a:t>el </a:t>
            </a:r>
            <a:r>
              <a:rPr lang="es-ES_tradnl" sz="2400" dirty="0"/>
              <a:t>siglo XVII se habría encontrado en toda su vida (</a:t>
            </a:r>
            <a:r>
              <a:rPr lang="es-ES_tradnl" sz="2400" dirty="0" err="1"/>
              <a:t>Shenk</a:t>
            </a:r>
            <a:r>
              <a:rPr lang="es-ES_tradnl" sz="2400" dirty="0"/>
              <a:t> 1997).</a:t>
            </a:r>
          </a:p>
        </p:txBody>
      </p:sp>
      <p:pic>
        <p:nvPicPr>
          <p:cNvPr id="5" name="Imagen 4"/>
          <p:cNvPicPr>
            <a:picLocks noChangeAspect="1"/>
          </p:cNvPicPr>
          <p:nvPr/>
        </p:nvPicPr>
        <p:blipFill>
          <a:blip r:embed="rId3"/>
          <a:stretch>
            <a:fillRect/>
          </a:stretch>
        </p:blipFill>
        <p:spPr>
          <a:xfrm>
            <a:off x="5803900" y="1729269"/>
            <a:ext cx="5626100" cy="3924300"/>
          </a:xfrm>
          <a:prstGeom prst="rect">
            <a:avLst/>
          </a:prstGeom>
        </p:spPr>
      </p:pic>
    </p:spTree>
    <p:extLst>
      <p:ext uri="{BB962C8B-B14F-4D97-AF65-F5344CB8AC3E}">
        <p14:creationId xmlns:p14="http://schemas.microsoft.com/office/powerpoint/2010/main" val="1027561458"/>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0940902" cy="467820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Una anécdota ampliamente difundida cuenta la historia de los grandes almacenes en línea Target y una adolescente que cambió sus hábitos de compra. Donde una vez compró crema de manos perfumada, cambió a cremas sin perfume. Ella comenzó a comprar suplementos dietéticos: calcio, magnesio y zinc. </a:t>
            </a:r>
          </a:p>
          <a:p>
            <a:pPr marL="342900" indent="-342900">
              <a:spcBef>
                <a:spcPts val="600"/>
              </a:spcBef>
              <a:spcAft>
                <a:spcPts val="600"/>
              </a:spcAft>
              <a:buFont typeface="Arial" charset="0"/>
              <a:buChar char="•"/>
            </a:pPr>
            <a:r>
              <a:rPr lang="es-ES_tradnl" sz="2400" dirty="0"/>
              <a:t>Los analistas de datos de Target habían identificado previamente 25 productos cuya compra contribuyó a un "puntaje de predicción de embarazo" (un periodista describió esto como "minería de datos hasta su útero" (Hill 2012)) y el puntaje de esta joven fue alto. Los analistas concluyeron que estaba embarazada </a:t>
            </a:r>
            <a:r>
              <a:rPr lang="es-ES_tradnl" sz="2400" dirty="0" smtClean="0"/>
              <a:t>y </a:t>
            </a:r>
            <a:r>
              <a:rPr lang="es-ES_tradnl" sz="2400" dirty="0"/>
              <a:t>la tienda comenzó a apuntar productos relacionados con el embarazo a la adolescente, </a:t>
            </a:r>
            <a:r>
              <a:rPr lang="es-ES_tradnl" sz="2400" dirty="0" smtClean="0"/>
              <a:t>algo a lo </a:t>
            </a:r>
            <a:r>
              <a:rPr lang="es-ES_tradnl" sz="2400" dirty="0"/>
              <a:t>que su padre se opuso vehementemente. Pero la tienda tenía razón: la adolescente estaba embarazada y la tienda lo sabía antes que su familia (</a:t>
            </a:r>
            <a:r>
              <a:rPr lang="es-ES_tradnl" sz="2400" dirty="0" err="1"/>
              <a:t>Duhigg</a:t>
            </a:r>
            <a:r>
              <a:rPr lang="es-ES_tradnl" sz="2400" dirty="0"/>
              <a:t> 2012; Hill 2012).</a:t>
            </a:r>
          </a:p>
        </p:txBody>
      </p:sp>
    </p:spTree>
    <p:extLst>
      <p:ext uri="{BB962C8B-B14F-4D97-AF65-F5344CB8AC3E}">
        <p14:creationId xmlns:p14="http://schemas.microsoft.com/office/powerpoint/2010/main" val="78702487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pic>
        <p:nvPicPr>
          <p:cNvPr id="4" name="Imagen 3"/>
          <p:cNvPicPr>
            <a:picLocks noChangeAspect="1"/>
          </p:cNvPicPr>
          <p:nvPr/>
        </p:nvPicPr>
        <p:blipFill>
          <a:blip r:embed="rId3"/>
          <a:stretch>
            <a:fillRect/>
          </a:stretch>
        </p:blipFill>
        <p:spPr>
          <a:xfrm>
            <a:off x="2342526" y="1681285"/>
            <a:ext cx="6116417" cy="3740946"/>
          </a:xfrm>
          <a:prstGeom prst="rect">
            <a:avLst/>
          </a:prstGeom>
        </p:spPr>
      </p:pic>
    </p:spTree>
    <p:extLst>
      <p:ext uri="{BB962C8B-B14F-4D97-AF65-F5344CB8AC3E}">
        <p14:creationId xmlns:p14="http://schemas.microsoft.com/office/powerpoint/2010/main" val="131312956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1313042" cy="467820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Otra consecuencia de la abundancia de datos, esta vez en las redes sociales, se puede ver en la historia de un joven que se unió a un coro cuando comenzó la universidad y la </a:t>
            </a:r>
            <a:r>
              <a:rPr lang="es-ES_tradnl" sz="2400" i="1" dirty="0" err="1" smtClean="0"/>
              <a:t>revelaci</a:t>
            </a:r>
            <a:r>
              <a:rPr lang="es-ES" sz="2400" i="1" dirty="0" err="1" smtClean="0"/>
              <a:t>ón</a:t>
            </a:r>
            <a:r>
              <a:rPr lang="es-ES" sz="2400" i="1" dirty="0" smtClean="0"/>
              <a:t> </a:t>
            </a:r>
            <a:r>
              <a:rPr lang="es-ES_tradnl" sz="2400" dirty="0" smtClean="0"/>
              <a:t>de </a:t>
            </a:r>
            <a:r>
              <a:rPr lang="es-ES_tradnl" sz="2400" dirty="0"/>
              <a:t>Facebook de sus acciones. </a:t>
            </a:r>
            <a:endParaRPr lang="es-ES_tradnl" sz="2400" dirty="0" smtClean="0"/>
          </a:p>
          <a:p>
            <a:pPr marL="342900" indent="-342900">
              <a:spcBef>
                <a:spcPts val="600"/>
              </a:spcBef>
              <a:spcAft>
                <a:spcPts val="600"/>
              </a:spcAft>
              <a:buFont typeface="Arial" charset="0"/>
              <a:buChar char="•"/>
            </a:pPr>
            <a:r>
              <a:rPr lang="es-ES_tradnl" sz="2400" dirty="0" smtClean="0"/>
              <a:t>Taylor </a:t>
            </a:r>
            <a:r>
              <a:rPr lang="es-ES_tradnl" sz="2400" dirty="0" err="1"/>
              <a:t>McCormick</a:t>
            </a:r>
            <a:r>
              <a:rPr lang="es-ES_tradnl" sz="2400" dirty="0"/>
              <a:t> se unió al Coro </a:t>
            </a:r>
            <a:r>
              <a:rPr lang="es-ES_tradnl" sz="2400" dirty="0" err="1"/>
              <a:t>Queer</a:t>
            </a:r>
            <a:r>
              <a:rPr lang="es-ES_tradnl" sz="2400" dirty="0"/>
              <a:t> cuando comenzó a estudiar en la Universidad de Texas</a:t>
            </a:r>
            <a:r>
              <a:rPr lang="es-ES_tradnl" sz="2400" dirty="0" smtClean="0"/>
              <a:t>. El </a:t>
            </a:r>
            <a:r>
              <a:rPr lang="es-ES_tradnl" sz="2400" dirty="0"/>
              <a:t>presidente del coro agregó a </a:t>
            </a:r>
            <a:r>
              <a:rPr lang="es-ES_tradnl" sz="2400" dirty="0" err="1"/>
              <a:t>McCormick</a:t>
            </a:r>
            <a:r>
              <a:rPr lang="es-ES_tradnl" sz="2400" dirty="0"/>
              <a:t> al grupo de Facebook del coro, sin saber que la membresía de </a:t>
            </a:r>
            <a:r>
              <a:rPr lang="es-ES_tradnl" sz="2400" dirty="0" err="1"/>
              <a:t>McCormick</a:t>
            </a:r>
            <a:r>
              <a:rPr lang="es-ES_tradnl" sz="2400" dirty="0"/>
              <a:t> en este grupo se volvería visible para sus amigos de Facebook, incluido su estricto padre cristiano. Miembro de una iglesia conservadora, el padre de </a:t>
            </a:r>
            <a:r>
              <a:rPr lang="es-ES_tradnl" sz="2400" dirty="0" err="1"/>
              <a:t>McCormick</a:t>
            </a:r>
            <a:r>
              <a:rPr lang="es-ES_tradnl" sz="2400" dirty="0"/>
              <a:t> no habló con su hijo durante </a:t>
            </a:r>
            <a:r>
              <a:rPr lang="es-ES_tradnl" sz="2400" dirty="0" smtClean="0"/>
              <a:t>semanas. </a:t>
            </a:r>
            <a:r>
              <a:rPr lang="es-ES_tradnl" sz="2400" dirty="0"/>
              <a:t>Según un artículo publicado en el Wall Street </a:t>
            </a:r>
            <a:r>
              <a:rPr lang="es-ES_tradnl" sz="2400" dirty="0" err="1"/>
              <a:t>Journal</a:t>
            </a:r>
            <a:r>
              <a:rPr lang="es-ES_tradnl" sz="2400" dirty="0"/>
              <a:t>, </a:t>
            </a:r>
            <a:r>
              <a:rPr lang="es-ES_tradnl" sz="2400" dirty="0" err="1"/>
              <a:t>McCormick</a:t>
            </a:r>
            <a:r>
              <a:rPr lang="es-ES_tradnl" sz="2400" dirty="0"/>
              <a:t> fue víctima de </a:t>
            </a:r>
            <a:r>
              <a:rPr lang="es-ES_tradnl" sz="2400" u="sng" dirty="0"/>
              <a:t>la falta de control que tenemos sobre nuestros datos una vez que se digitalizan, o sobre nuestras vidas una vez que se almacenan</a:t>
            </a:r>
            <a:r>
              <a:rPr lang="es-ES_tradnl" sz="2400" dirty="0"/>
              <a:t> (</a:t>
            </a:r>
            <a:r>
              <a:rPr lang="es-ES_tradnl" sz="2400" dirty="0" err="1"/>
              <a:t>Fowler</a:t>
            </a:r>
            <a:r>
              <a:rPr lang="es-ES_tradnl" sz="2400" dirty="0"/>
              <a:t> 2012). </a:t>
            </a:r>
            <a:r>
              <a:rPr lang="es-ES_tradnl" sz="2400" dirty="0" err="1"/>
              <a:t>McCormick</a:t>
            </a:r>
            <a:r>
              <a:rPr lang="es-ES_tradnl" sz="2400" dirty="0"/>
              <a:t> "perdió el control de sus secretos" según el artículo</a:t>
            </a:r>
            <a:r>
              <a:rPr lang="es-ES_tradnl" sz="2400" dirty="0" smtClean="0"/>
              <a:t>.</a:t>
            </a:r>
          </a:p>
        </p:txBody>
      </p:sp>
    </p:spTree>
    <p:extLst>
      <p:ext uri="{BB962C8B-B14F-4D97-AF65-F5344CB8AC3E}">
        <p14:creationId xmlns:p14="http://schemas.microsoft.com/office/powerpoint/2010/main" val="582294258"/>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569308" y="1995175"/>
            <a:ext cx="11313042" cy="283154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Al escribir sobre datos financieros y transaccionales, Mark </a:t>
            </a:r>
            <a:r>
              <a:rPr lang="es-ES_tradnl" sz="2400" dirty="0" err="1"/>
              <a:t>Andrejevic</a:t>
            </a:r>
            <a:r>
              <a:rPr lang="es-ES_tradnl" sz="2400" dirty="0"/>
              <a:t> (2013) señala otras formas en que los datos se utilizan para hacer predicciones, incluida una historia del New York Times sobre compañías de tarjetas de crédito que vigilan los hábitos de compra en busca de signos de divorcio inminente (</a:t>
            </a:r>
            <a:r>
              <a:rPr lang="es-ES_tradnl" sz="2400" dirty="0" err="1"/>
              <a:t>Duhigg</a:t>
            </a:r>
            <a:r>
              <a:rPr lang="es-ES_tradnl" sz="2400" dirty="0"/>
              <a:t> 2009</a:t>
            </a:r>
            <a:r>
              <a:rPr lang="es-ES_tradnl" sz="2400" dirty="0" smtClean="0"/>
              <a:t>):</a:t>
            </a:r>
          </a:p>
          <a:p>
            <a:pPr marL="342900" indent="-342900">
              <a:spcBef>
                <a:spcPts val="600"/>
              </a:spcBef>
              <a:spcAft>
                <a:spcPts val="600"/>
              </a:spcAft>
              <a:buFont typeface="Arial" charset="0"/>
              <a:buChar char="•"/>
            </a:pPr>
            <a:r>
              <a:rPr lang="es-ES_tradnl" sz="2400" dirty="0" smtClean="0"/>
              <a:t>¿</a:t>
            </a:r>
            <a:r>
              <a:rPr lang="es-ES_tradnl" sz="2400" dirty="0"/>
              <a:t>Usó su tarjeta de crédito para pagarle a un consejero matrimonial</a:t>
            </a:r>
            <a:r>
              <a:rPr lang="es-ES_tradnl" sz="2400" dirty="0" smtClean="0"/>
              <a:t>? Si </a:t>
            </a:r>
            <a:r>
              <a:rPr lang="es-ES_tradnl" sz="2400" dirty="0"/>
              <a:t>lo hiciera, su crédito podría verse reducido, porque el divorcio es costoso y afecta la capacidad de las personas para hacer pagos de crédito. </a:t>
            </a:r>
            <a:endParaRPr lang="es-ES_tradnl" sz="2400" dirty="0" smtClean="0"/>
          </a:p>
        </p:txBody>
      </p:sp>
    </p:spTree>
    <p:extLst>
      <p:ext uri="{BB962C8B-B14F-4D97-AF65-F5344CB8AC3E}">
        <p14:creationId xmlns:p14="http://schemas.microsoft.com/office/powerpoint/2010/main" val="160156363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solidFill>
                <a:srgbClr val="FF0000"/>
              </a:solidFill>
            </a:endParaRPr>
          </a:p>
        </p:txBody>
      </p:sp>
      <p:sp>
        <p:nvSpPr>
          <p:cNvPr id="3" name="CuadroTexto 2"/>
          <p:cNvSpPr txBox="1"/>
          <p:nvPr/>
        </p:nvSpPr>
        <p:spPr>
          <a:xfrm>
            <a:off x="511170" y="1532270"/>
            <a:ext cx="11313042" cy="246221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minería de datos digital se usa para predecir una amplia gama de fenómenos. Cada vez más, la influencia y la reputación son cuestiones de predicción numérica a través de plataformas de medición de reputación digital como </a:t>
            </a:r>
            <a:r>
              <a:rPr lang="es-ES_tradnl" sz="2400" dirty="0" err="1" smtClean="0"/>
              <a:t>Klout</a:t>
            </a:r>
            <a:r>
              <a:rPr lang="es-ES_tradnl" sz="2400" dirty="0" smtClean="0"/>
              <a:t> (inactivo desde 2018), </a:t>
            </a:r>
            <a:r>
              <a:rPr lang="es-ES_tradnl" sz="2400" b="1" dirty="0" err="1"/>
              <a:t>Kred</a:t>
            </a:r>
            <a:r>
              <a:rPr lang="es-ES_tradnl" sz="2400" dirty="0"/>
              <a:t> y </a:t>
            </a:r>
            <a:r>
              <a:rPr lang="es-ES_tradnl" sz="2400" b="1" dirty="0"/>
              <a:t>Peer </a:t>
            </a:r>
            <a:r>
              <a:rPr lang="es-ES_tradnl" sz="2400" b="1" dirty="0" err="1"/>
              <a:t>Index</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Estos </a:t>
            </a:r>
            <a:r>
              <a:rPr lang="es-ES_tradnl" sz="2400" dirty="0"/>
              <a:t>sistemas producen "puntajes" que sirven no solo como medidas de influencia actual sino también como objetivos predictivos del futuro. </a:t>
            </a:r>
            <a:endParaRPr lang="es-ES_tradnl" sz="2400" dirty="0" smtClean="0"/>
          </a:p>
        </p:txBody>
      </p:sp>
      <p:sp>
        <p:nvSpPr>
          <p:cNvPr id="4" name="CuadroTexto 3"/>
          <p:cNvSpPr txBox="1"/>
          <p:nvPr/>
        </p:nvSpPr>
        <p:spPr>
          <a:xfrm>
            <a:off x="344243" y="4599831"/>
            <a:ext cx="11178060" cy="2031325"/>
          </a:xfrm>
          <a:prstGeom prst="rect">
            <a:avLst/>
          </a:prstGeom>
          <a:noFill/>
        </p:spPr>
        <p:txBody>
          <a:bodyPr wrap="none" rtlCol="0">
            <a:spAutoFit/>
          </a:bodyPr>
          <a:lstStyle/>
          <a:p>
            <a:r>
              <a:rPr lang="es-ES_tradnl" dirty="0">
                <a:hlinkClick r:id="rId3"/>
              </a:rPr>
              <a:t>https://www.social-searcher.com/social-mention/</a:t>
            </a:r>
            <a:endParaRPr lang="es-ES_tradnl" dirty="0" smtClean="0">
              <a:hlinkClick r:id=""/>
            </a:endParaRPr>
          </a:p>
          <a:p>
            <a:endParaRPr lang="es-ES_tradnl" dirty="0" smtClean="0">
              <a:hlinkClick r:id=""/>
            </a:endParaRPr>
          </a:p>
          <a:p>
            <a:endParaRPr lang="es-ES_tradnl" dirty="0">
              <a:hlinkClick r:id="rId4"/>
            </a:endParaRPr>
          </a:p>
          <a:p>
            <a:endParaRPr lang="es-ES_tradnl" dirty="0" smtClean="0">
              <a:hlinkClick r:id=""/>
            </a:endParaRPr>
          </a:p>
          <a:p>
            <a:r>
              <a:rPr lang="es-ES_tradnl" dirty="0" smtClean="0">
                <a:hlinkClick r:id=""/>
              </a:rPr>
              <a:t>https</a:t>
            </a:r>
            <a:r>
              <a:rPr lang="es-ES_tradnl" dirty="0">
                <a:hlinkClick r:id="rId4"/>
              </a:rPr>
              <a:t>://www.go.kred</a:t>
            </a:r>
            <a:r>
              <a:rPr lang="es-ES_tradnl" dirty="0" smtClean="0">
                <a:hlinkClick r:id="rId4"/>
              </a:rPr>
              <a:t>/</a:t>
            </a:r>
            <a:endParaRPr lang="es-ES_tradnl" dirty="0" smtClean="0"/>
          </a:p>
          <a:p>
            <a:r>
              <a:rPr lang="es-ES_tradnl" dirty="0" err="1" smtClean="0"/>
              <a:t>PeerIndex</a:t>
            </a:r>
            <a:r>
              <a:rPr lang="es-ES_tradnl" dirty="0" smtClean="0"/>
              <a:t> </a:t>
            </a:r>
            <a:r>
              <a:rPr lang="es-ES_tradnl" dirty="0" err="1" smtClean="0"/>
              <a:t>scoring</a:t>
            </a:r>
            <a:r>
              <a:rPr lang="es-ES_tradnl" dirty="0" smtClean="0"/>
              <a:t> </a:t>
            </a:r>
            <a:r>
              <a:rPr lang="es-ES_tradnl" dirty="0" err="1" smtClean="0"/>
              <a:t>process</a:t>
            </a:r>
            <a:r>
              <a:rPr lang="es-ES_tradnl" dirty="0" smtClean="0"/>
              <a:t>: </a:t>
            </a:r>
            <a:r>
              <a:rPr lang="es-ES_tradnl" dirty="0">
                <a:hlinkClick r:id="rId5"/>
              </a:rPr>
              <a:t>https://www.socialmediatoday.com/content/understanding-your-social-capital-peer-index</a:t>
            </a:r>
            <a:endParaRPr lang="es-ES_tradnl" dirty="0" smtClean="0"/>
          </a:p>
          <a:p>
            <a:endParaRPr lang="en-US" dirty="0"/>
          </a:p>
        </p:txBody>
      </p:sp>
      <p:pic>
        <p:nvPicPr>
          <p:cNvPr id="5" name="Imagen 4"/>
          <p:cNvPicPr>
            <a:picLocks noChangeAspect="1"/>
          </p:cNvPicPr>
          <p:nvPr/>
        </p:nvPicPr>
        <p:blipFill>
          <a:blip r:embed="rId6"/>
          <a:stretch>
            <a:fillRect/>
          </a:stretch>
        </p:blipFill>
        <p:spPr>
          <a:xfrm>
            <a:off x="5389600" y="4153299"/>
            <a:ext cx="3834610" cy="1710287"/>
          </a:xfrm>
          <a:prstGeom prst="rect">
            <a:avLst/>
          </a:prstGeom>
        </p:spPr>
      </p:pic>
    </p:spTree>
    <p:extLst>
      <p:ext uri="{BB962C8B-B14F-4D97-AF65-F5344CB8AC3E}">
        <p14:creationId xmlns:p14="http://schemas.microsoft.com/office/powerpoint/2010/main" val="142211952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1313042" cy="3046988"/>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Estos puntajes se utilizan de varias maneras: por las cadenas de hoteles para determinar las tasas de actualización; por organizadores de eventos para dar acceso preferencial a las fiestas; en la evaluación de solicitudes de empleo en las industrias digitales; y por los departamentos de servicio al cliente para decidir qué tan rápido responder a las consultas: la lógica aquí es que es mejor responder rápidamente a alguien con un alto puntaje de reputación, ya que esa persona influirá en más personas cuando hable positiva o negativamente sobre su experiencia con una marca determinada (</a:t>
            </a:r>
            <a:r>
              <a:rPr lang="es-ES_tradnl" sz="2400" dirty="0" err="1"/>
              <a:t>Gerlitz</a:t>
            </a:r>
            <a:r>
              <a:rPr lang="es-ES_tradnl" sz="2400" dirty="0"/>
              <a:t> y </a:t>
            </a:r>
            <a:r>
              <a:rPr lang="es-ES_tradnl" sz="2400" dirty="0" err="1"/>
              <a:t>Lury</a:t>
            </a:r>
            <a:r>
              <a:rPr lang="es-ES_tradnl" sz="2400" dirty="0"/>
              <a:t> 2014). </a:t>
            </a:r>
          </a:p>
        </p:txBody>
      </p:sp>
    </p:spTree>
    <p:extLst>
      <p:ext uri="{BB962C8B-B14F-4D97-AF65-F5344CB8AC3E}">
        <p14:creationId xmlns:p14="http://schemas.microsoft.com/office/powerpoint/2010/main" val="14220044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569308" y="1995175"/>
            <a:ext cx="11313042" cy="283154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Al escribir sobre datos financieros y transaccionales, Mark </a:t>
            </a:r>
            <a:r>
              <a:rPr lang="es-ES_tradnl" sz="2400" dirty="0" err="1"/>
              <a:t>Andrejevic</a:t>
            </a:r>
            <a:r>
              <a:rPr lang="es-ES_tradnl" sz="2400" dirty="0"/>
              <a:t> (2013) señala otras formas en que los datos se utilizan para hacer predicciones, incluida una historia del New York Times sobre compañías de tarjetas de crédito que vigilan los hábitos de compra en busca de signos de divorcio inminente (</a:t>
            </a:r>
            <a:r>
              <a:rPr lang="es-ES_tradnl" sz="2400" dirty="0" err="1"/>
              <a:t>Duhigg</a:t>
            </a:r>
            <a:r>
              <a:rPr lang="es-ES_tradnl" sz="2400" dirty="0"/>
              <a:t> 2009</a:t>
            </a:r>
            <a:r>
              <a:rPr lang="es-ES_tradnl" sz="2400" dirty="0" smtClean="0"/>
              <a:t>):</a:t>
            </a:r>
          </a:p>
          <a:p>
            <a:pPr marL="342900" indent="-342900">
              <a:spcBef>
                <a:spcPts val="600"/>
              </a:spcBef>
              <a:spcAft>
                <a:spcPts val="600"/>
              </a:spcAft>
              <a:buFont typeface="Arial" charset="0"/>
              <a:buChar char="•"/>
            </a:pPr>
            <a:r>
              <a:rPr lang="es-ES_tradnl" sz="2400" dirty="0" smtClean="0"/>
              <a:t>¿</a:t>
            </a:r>
            <a:r>
              <a:rPr lang="es-ES_tradnl" sz="2400" dirty="0"/>
              <a:t>Usó su tarjeta de crédito para pagarle a un consejero matrimonial</a:t>
            </a:r>
            <a:r>
              <a:rPr lang="es-ES_tradnl" sz="2400" dirty="0" smtClean="0"/>
              <a:t>? Si </a:t>
            </a:r>
            <a:r>
              <a:rPr lang="es-ES_tradnl" sz="2400" dirty="0"/>
              <a:t>lo hiciera, su crédito podría verse reducido, porque el divorcio es costoso y afecta la capacidad de las personas para hacer pagos de crédito. </a:t>
            </a:r>
            <a:endParaRPr lang="es-ES_tradnl" sz="2400" dirty="0" smtClean="0"/>
          </a:p>
        </p:txBody>
      </p:sp>
    </p:spTree>
    <p:extLst>
      <p:ext uri="{BB962C8B-B14F-4D97-AF65-F5344CB8AC3E}">
        <p14:creationId xmlns:p14="http://schemas.microsoft.com/office/powerpoint/2010/main" val="630314163"/>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25</a:t>
            </a:fld>
            <a:endParaRPr lang="es-ES_tradnl" sz="1600" dirty="0"/>
          </a:p>
        </p:txBody>
      </p:sp>
      <p:pic>
        <p:nvPicPr>
          <p:cNvPr id="7" name="Imagen 6"/>
          <p:cNvPicPr>
            <a:picLocks noChangeAspect="1"/>
          </p:cNvPicPr>
          <p:nvPr/>
        </p:nvPicPr>
        <p:blipFill>
          <a:blip r:embed="rId3"/>
          <a:stretch>
            <a:fillRect/>
          </a:stretch>
        </p:blipFill>
        <p:spPr>
          <a:xfrm>
            <a:off x="3499461" y="452665"/>
            <a:ext cx="5041900" cy="4254500"/>
          </a:xfrm>
          <a:prstGeom prst="rect">
            <a:avLst/>
          </a:prstGeom>
        </p:spPr>
      </p:pic>
      <p:sp>
        <p:nvSpPr>
          <p:cNvPr id="3" name="CuadroTexto 2"/>
          <p:cNvSpPr txBox="1"/>
          <p:nvPr/>
        </p:nvSpPr>
        <p:spPr>
          <a:xfrm>
            <a:off x="3795623" y="5397338"/>
            <a:ext cx="5261761" cy="492443"/>
          </a:xfrm>
          <a:prstGeom prst="rect">
            <a:avLst/>
          </a:prstGeom>
          <a:noFill/>
        </p:spPr>
        <p:txBody>
          <a:bodyPr wrap="none" rtlCol="0">
            <a:spAutoFit/>
          </a:bodyPr>
          <a:lstStyle/>
          <a:p>
            <a:r>
              <a:rPr lang="en-US" sz="2600" dirty="0" smtClean="0"/>
              <a:t>My brain is full</a:t>
            </a:r>
            <a:r>
              <a:rPr lang="mr-IN" sz="2600" dirty="0" smtClean="0"/>
              <a:t>…</a:t>
            </a:r>
            <a:r>
              <a:rPr lang="es-ES" sz="2600" dirty="0" smtClean="0"/>
              <a:t> do </a:t>
            </a:r>
            <a:r>
              <a:rPr lang="es-ES" sz="2600" dirty="0" err="1" smtClean="0"/>
              <a:t>we</a:t>
            </a:r>
            <a:r>
              <a:rPr lang="es-ES" sz="2600" dirty="0" smtClean="0"/>
              <a:t> </a:t>
            </a:r>
            <a:r>
              <a:rPr lang="es-ES" sz="2600" dirty="0" err="1" smtClean="0"/>
              <a:t>have</a:t>
            </a:r>
            <a:r>
              <a:rPr lang="es-ES" sz="2600" dirty="0" smtClean="0"/>
              <a:t> a break?</a:t>
            </a:r>
            <a:endParaRPr lang="en-US" sz="2600" dirty="0"/>
          </a:p>
        </p:txBody>
      </p:sp>
    </p:spTree>
    <p:extLst>
      <p:ext uri="{BB962C8B-B14F-4D97-AF65-F5344CB8AC3E}">
        <p14:creationId xmlns:p14="http://schemas.microsoft.com/office/powerpoint/2010/main" val="192898786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5</a:t>
            </a:r>
            <a:br>
              <a:rPr lang="es-AR" sz="4400" b="1" dirty="0" smtClean="0">
                <a:solidFill>
                  <a:srgbClr val="000000"/>
                </a:solidFill>
                <a:latin typeface="Arial Narrow" charset="0"/>
              </a:rPr>
            </a:br>
            <a:r>
              <a:rPr lang="es-AR" sz="4400" b="1" dirty="0">
                <a:solidFill>
                  <a:srgbClr val="000000"/>
                </a:solidFill>
                <a:latin typeface="Arial Narrow" charset="0"/>
              </a:rPr>
              <a:t/>
            </a:r>
            <a:br>
              <a:rPr lang="es-AR" sz="4400" b="1" dirty="0">
                <a:solidFill>
                  <a:srgbClr val="000000"/>
                </a:solidFill>
                <a:latin typeface="Arial Narrow" charset="0"/>
              </a:rPr>
            </a:br>
            <a:r>
              <a:rPr lang="es-AR" sz="4400" dirty="0" smtClean="0">
                <a:solidFill>
                  <a:srgbClr val="000000"/>
                </a:solidFill>
                <a:latin typeface="Arial Narrow" charset="0"/>
              </a:rPr>
              <a:t>Conceptos </a:t>
            </a:r>
            <a:r>
              <a:rPr lang="es-AR" sz="4400" dirty="0">
                <a:solidFill>
                  <a:srgbClr val="000000"/>
                </a:solidFill>
                <a:latin typeface="Arial Narrow" charset="0"/>
              </a:rPr>
              <a:t>relacionados al Análisis de </a:t>
            </a:r>
            <a:r>
              <a:rPr lang="es-AR" sz="4400" dirty="0" smtClean="0">
                <a:solidFill>
                  <a:srgbClr val="000000"/>
                </a:solidFill>
                <a:latin typeface="Arial Narrow" charset="0"/>
              </a:rPr>
              <a:t>Datos</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184956442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Business </a:t>
            </a:r>
            <a:r>
              <a:rPr lang="es-ES" sz="4400" dirty="0" err="1"/>
              <a:t>Intelligence</a:t>
            </a:r>
            <a:endParaRPr lang="en-US" sz="4400" dirty="0"/>
          </a:p>
          <a:p>
            <a:endParaRPr lang="en-US" sz="4400" dirty="0"/>
          </a:p>
        </p:txBody>
      </p:sp>
      <p:sp>
        <p:nvSpPr>
          <p:cNvPr id="5" name="Marcador de contenido 2"/>
          <p:cNvSpPr txBox="1">
            <a:spLocks/>
          </p:cNvSpPr>
          <p:nvPr/>
        </p:nvSpPr>
        <p:spPr>
          <a:xfrm>
            <a:off x="907560" y="2069432"/>
            <a:ext cx="10385280" cy="4399502"/>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La </a:t>
            </a:r>
            <a:r>
              <a:rPr lang="es-ES_tradnl" sz="2400" dirty="0"/>
              <a:t>inteligencia empresarial incluye herramientas y técnicas para la recopilación de datos, el análisis y la visualización para ayudar en la </a:t>
            </a:r>
            <a:r>
              <a:rPr lang="es-ES_tradnl" sz="2400" u="sng" dirty="0"/>
              <a:t>toma de decisiones ejecutivas en cualquier industria</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minería de datos incluye técnicas estadísticas y de aprendizaje automático para construir modelos de toma de decisiones a partir de datos sin procesar.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minería de texto, la minería web y el </a:t>
            </a:r>
            <a:r>
              <a:rPr lang="es-ES_tradnl" sz="2400" dirty="0" err="1"/>
              <a:t>big</a:t>
            </a:r>
            <a:r>
              <a:rPr lang="es-ES_tradnl" sz="2400" dirty="0"/>
              <a:t> data </a:t>
            </a:r>
            <a:r>
              <a:rPr lang="es-ES_tradnl" sz="2400" dirty="0" smtClean="0"/>
              <a:t>son usados con el objetivo de extraer conocimiento a partir de los datos. </a:t>
            </a:r>
            <a:endParaRPr lang="es-ES_tradnl" sz="2400" dirty="0"/>
          </a:p>
        </p:txBody>
      </p:sp>
    </p:spTree>
    <p:extLst>
      <p:ext uri="{BB962C8B-B14F-4D97-AF65-F5344CB8AC3E}">
        <p14:creationId xmlns:p14="http://schemas.microsoft.com/office/powerpoint/2010/main" val="1552576337"/>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Business </a:t>
            </a:r>
            <a:r>
              <a:rPr lang="es-ES" sz="4400" dirty="0" err="1" smtClean="0"/>
              <a:t>Intelligence</a:t>
            </a:r>
            <a:endParaRPr lang="en-US" sz="4400" dirty="0"/>
          </a:p>
        </p:txBody>
      </p:sp>
      <p:pic>
        <p:nvPicPr>
          <p:cNvPr id="4" name="Imagen 3"/>
          <p:cNvPicPr>
            <a:picLocks noChangeAspect="1"/>
          </p:cNvPicPr>
          <p:nvPr/>
        </p:nvPicPr>
        <p:blipFill>
          <a:blip r:embed="rId3"/>
          <a:stretch>
            <a:fillRect/>
          </a:stretch>
        </p:blipFill>
        <p:spPr>
          <a:xfrm>
            <a:off x="2499750" y="1443790"/>
            <a:ext cx="7200900" cy="4610100"/>
          </a:xfrm>
          <a:prstGeom prst="rect">
            <a:avLst/>
          </a:prstGeom>
        </p:spPr>
      </p:pic>
    </p:spTree>
    <p:extLst>
      <p:ext uri="{BB962C8B-B14F-4D97-AF65-F5344CB8AC3E}">
        <p14:creationId xmlns:p14="http://schemas.microsoft.com/office/powerpoint/2010/main" val="62792223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Data </a:t>
            </a:r>
            <a:r>
              <a:rPr lang="es-ES" sz="4400" dirty="0" err="1"/>
              <a:t>Mining</a:t>
            </a:r>
            <a:endParaRPr lang="en-US" sz="4400" dirty="0"/>
          </a:p>
        </p:txBody>
      </p:sp>
      <p:sp>
        <p:nvSpPr>
          <p:cNvPr id="3" name="CuadroTexto 2"/>
          <p:cNvSpPr txBox="1"/>
          <p:nvPr/>
        </p:nvSpPr>
        <p:spPr>
          <a:xfrm>
            <a:off x="770399" y="2024806"/>
            <a:ext cx="10659601" cy="283154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Las </a:t>
            </a:r>
            <a:r>
              <a:rPr lang="es-ES_tradnl" sz="2400" dirty="0"/>
              <a:t>técnicas de minería de datos se pueden aplicar a cualquier tipo de datos antiguos o emergentes; cada tipo de datos se puede manejar mejor usando ciertas técnicas, pero no todas.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otras palabras, las técnicas de minería de datos están limitadas por el tipo de datos, el tamaño del conjunto de datos, el contexto de las tareas aplicadas, etc. Cada conjunto de datos tiene sus propias soluciones de minería de datos apropiadas</a:t>
            </a:r>
            <a:r>
              <a:rPr lang="es-ES_tradnl" sz="2400" dirty="0" smtClean="0"/>
              <a:t>. </a:t>
            </a:r>
          </a:p>
        </p:txBody>
      </p:sp>
    </p:spTree>
    <p:extLst>
      <p:ext uri="{BB962C8B-B14F-4D97-AF65-F5344CB8AC3E}">
        <p14:creationId xmlns:p14="http://schemas.microsoft.com/office/powerpoint/2010/main" val="168851411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3</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049283235"/>
              </p:ext>
            </p:extLst>
          </p:nvPr>
        </p:nvGraphicFramePr>
        <p:xfrm>
          <a:off x="802104" y="1463006"/>
          <a:ext cx="10539663" cy="4625340"/>
        </p:xfrm>
        <a:graphic>
          <a:graphicData uri="http://schemas.openxmlformats.org/drawingml/2006/table">
            <a:tbl>
              <a:tblPr/>
              <a:tblGrid>
                <a:gridCol w="10539663"/>
              </a:tblGrid>
              <a:tr h="406400">
                <a:tc>
                  <a:txBody>
                    <a:bodyPr/>
                    <a:lstStyle/>
                    <a:p>
                      <a:pPr algn="l" fontAlgn="ctr"/>
                      <a:r>
                        <a:rPr lang="es-AR" sz="2400" b="1" i="0" u="none" strike="noStrike" dirty="0">
                          <a:solidFill>
                            <a:srgbClr val="000000"/>
                          </a:solidFill>
                          <a:effectLst/>
                          <a:latin typeface="Arial Narrow" charset="0"/>
                        </a:rPr>
                        <a:t>MODULO 1: </a:t>
                      </a:r>
                      <a:r>
                        <a:rPr lang="es-AR" sz="2400" b="0" i="0" u="none" strike="noStrike" dirty="0">
                          <a:solidFill>
                            <a:srgbClr val="000000"/>
                          </a:solidFill>
                          <a:effectLst/>
                          <a:latin typeface="Arial Narrow" charset="0"/>
                        </a:rPr>
                        <a:t>Data Analysis en Ciencias de la Comunicación.</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chemeClr val="tx1"/>
                          </a:solidFill>
                          <a:effectLst/>
                          <a:latin typeface="Arial Narrow" charset="0"/>
                        </a:rPr>
                        <a:t>MODULO 2:</a:t>
                      </a:r>
                      <a:r>
                        <a:rPr lang="es-AR" sz="2400" b="0" i="0" u="none" strike="noStrike" dirty="0">
                          <a:solidFill>
                            <a:schemeClr val="tx1"/>
                          </a:solidFill>
                          <a:effectLst/>
                          <a:latin typeface="Arial Narrow" charset="0"/>
                        </a:rPr>
                        <a:t> Computer-mediated Data Analysis.</a:t>
                      </a:r>
                      <a:endParaRPr lang="es-ES_tradnl" sz="2400" b="0" i="0" u="none" strike="noStrike" dirty="0">
                        <a:solidFill>
                          <a:schemeClr val="tx1"/>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kern="1200" dirty="0">
                          <a:solidFill>
                            <a:srgbClr val="0070C0"/>
                          </a:solidFill>
                          <a:effectLst/>
                          <a:latin typeface="Arial Narrow" charset="0"/>
                          <a:ea typeface="+mn-ea"/>
                          <a:cs typeface="+mn-cs"/>
                        </a:rPr>
                        <a:t>MODULO 3: La importancia de los datos y su análisis.</a:t>
                      </a:r>
                      <a:endParaRPr lang="es-ES_tradnl" sz="2400" b="1" i="0" u="none" strike="noStrike" kern="1200" dirty="0">
                        <a:solidFill>
                          <a:srgbClr val="0070C0"/>
                        </a:solidFill>
                        <a:effectLst/>
                        <a:latin typeface="Arial Narrow" charset="0"/>
                        <a:ea typeface="+mn-ea"/>
                        <a:cs typeface="+mn-cs"/>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kern="1200" dirty="0">
                          <a:solidFill>
                            <a:srgbClr val="0070C0"/>
                          </a:solidFill>
                          <a:effectLst/>
                          <a:latin typeface="Arial Narrow" charset="0"/>
                          <a:ea typeface="+mn-ea"/>
                          <a:cs typeface="+mn-cs"/>
                        </a:rPr>
                        <a:t>MODULO 4: La abundancia de los datos y su consecuencia.</a:t>
                      </a:r>
                      <a:endParaRPr lang="es-ES_tradnl" sz="2400" b="1" i="0" u="none" strike="noStrike" kern="1200" dirty="0">
                        <a:solidFill>
                          <a:srgbClr val="0070C0"/>
                        </a:solidFill>
                        <a:effectLst/>
                        <a:latin typeface="Arial Narrow" charset="0"/>
                        <a:ea typeface="+mn-ea"/>
                        <a:cs typeface="+mn-cs"/>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kern="1200" dirty="0">
                          <a:solidFill>
                            <a:srgbClr val="0070C0"/>
                          </a:solidFill>
                          <a:effectLst/>
                          <a:latin typeface="Arial Narrow" charset="0"/>
                          <a:ea typeface="+mn-ea"/>
                          <a:cs typeface="+mn-cs"/>
                        </a:rPr>
                        <a:t>MODULO 5: Conceptos relacionados al Análisis de Datos.</a:t>
                      </a:r>
                      <a:endParaRPr lang="es-ES_tradnl" sz="2400" b="1" i="0" u="none" strike="noStrike" kern="1200" dirty="0">
                        <a:solidFill>
                          <a:srgbClr val="0070C0"/>
                        </a:solidFill>
                        <a:effectLst/>
                        <a:latin typeface="Arial Narrow" charset="0"/>
                        <a:ea typeface="+mn-ea"/>
                        <a:cs typeface="+mn-cs"/>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kern="1200" dirty="0">
                          <a:solidFill>
                            <a:srgbClr val="0070C0"/>
                          </a:solidFill>
                          <a:effectLst/>
                          <a:latin typeface="Arial Narrow" charset="0"/>
                          <a:ea typeface="+mn-ea"/>
                          <a:cs typeface="+mn-cs"/>
                        </a:rPr>
                        <a:t>MODULO 6: Caso Netflix.</a:t>
                      </a:r>
                      <a:endParaRPr lang="es-ES_tradnl" sz="2400" b="1" i="0" u="none" strike="noStrike" kern="1200" dirty="0">
                        <a:solidFill>
                          <a:srgbClr val="0070C0"/>
                        </a:solidFill>
                        <a:effectLst/>
                        <a:latin typeface="Arial Narrow" charset="0"/>
                        <a:ea typeface="+mn-ea"/>
                        <a:cs typeface="+mn-cs"/>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7: </a:t>
                      </a:r>
                      <a:r>
                        <a:rPr lang="es-AR" sz="2400" b="0" i="0" u="none" strike="noStrike">
                          <a:solidFill>
                            <a:srgbClr val="000000"/>
                          </a:solidFill>
                          <a:effectLst/>
                          <a:latin typeface="Arial Narrow" charset="0"/>
                        </a:rPr>
                        <a:t>Las redes sociales y Social Media Data Mining.</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8: </a:t>
                      </a:r>
                      <a:r>
                        <a:rPr lang="es-AR" sz="2400" b="0" i="0" u="none" strike="noStrike" dirty="0">
                          <a:solidFill>
                            <a:srgbClr val="000000"/>
                          </a:solidFill>
                          <a:effectLst/>
                          <a:latin typeface="Arial Narrow" charset="0"/>
                        </a:rPr>
                        <a:t>Sentiment and Opinion Analysis.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9: </a:t>
                      </a:r>
                      <a:r>
                        <a:rPr lang="es-AR" sz="2400" b="0" i="0" u="none" strike="noStrike">
                          <a:solidFill>
                            <a:srgbClr val="000000"/>
                          </a:solidFill>
                          <a:effectLst/>
                          <a:latin typeface="Arial Narrow" charset="0"/>
                        </a:rPr>
                        <a:t>Social Network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10: </a:t>
                      </a:r>
                      <a:r>
                        <a:rPr lang="es-AR" sz="2400" b="0" i="0" u="none" strike="noStrike">
                          <a:solidFill>
                            <a:srgbClr val="000000"/>
                          </a:solidFill>
                          <a:effectLst/>
                          <a:latin typeface="Arial Narrow" charset="0"/>
                        </a:rPr>
                        <a:t>Preocupaciones y Problemas de la Minería de Datos Sociales.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11: </a:t>
                      </a:r>
                      <a:r>
                        <a:rPr lang="es-AR" sz="2400" b="0" i="0" u="none" strike="noStrike">
                          <a:solidFill>
                            <a:srgbClr val="000000"/>
                          </a:solidFill>
                          <a:effectLst/>
                          <a:latin typeface="Arial Narrow" charset="0"/>
                        </a:rPr>
                        <a:t>El Sector Público y el Análisis de Datos.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AR" sz="2400" b="1" i="0" u="none" strike="noStrike" dirty="0">
                          <a:solidFill>
                            <a:srgbClr val="000000"/>
                          </a:solidFill>
                          <a:effectLst/>
                          <a:latin typeface="Arial Narrow" charset="0"/>
                        </a:rPr>
                        <a:t>MODULO 12: </a:t>
                      </a:r>
                      <a:r>
                        <a:rPr lang="es-AR" sz="2400" b="0" i="0" u="none" strike="noStrike" dirty="0">
                          <a:solidFill>
                            <a:srgbClr val="000000"/>
                          </a:solidFill>
                          <a:effectLst/>
                          <a:latin typeface="Arial Narrow" charset="0"/>
                        </a:rPr>
                        <a:t>Análisis de datos en la comunicación digital: Revisión de artículos académicos.</a:t>
                      </a:r>
                      <a:endParaRPr lang="es-ES_tradnl" sz="2400" b="1" i="0" u="none" strike="noStrike" dirty="0">
                        <a:solidFill>
                          <a:srgbClr val="000000"/>
                        </a:solidFill>
                        <a:effectLst/>
                        <a:latin typeface="Arial Narrow"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99132784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Data </a:t>
            </a:r>
            <a:r>
              <a:rPr lang="es-ES" sz="4400" dirty="0" err="1"/>
              <a:t>Mining</a:t>
            </a:r>
            <a:endParaRPr lang="en-US" sz="4400" dirty="0"/>
          </a:p>
        </p:txBody>
      </p:sp>
      <p:sp>
        <p:nvSpPr>
          <p:cNvPr id="3" name="CuadroTexto 2"/>
          <p:cNvSpPr txBox="1"/>
          <p:nvPr/>
        </p:nvSpPr>
        <p:spPr>
          <a:xfrm>
            <a:off x="770399" y="2024806"/>
            <a:ext cx="10659601" cy="2616101"/>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Los </a:t>
            </a:r>
            <a:r>
              <a:rPr lang="es-ES_tradnl" sz="2400" dirty="0"/>
              <a:t>algoritmos de minería de gráficos desarrollados para redes sociales son </a:t>
            </a:r>
            <a:r>
              <a:rPr lang="es-ES_tradnl" sz="2400" dirty="0" smtClean="0"/>
              <a:t>un ejemplo.</a:t>
            </a:r>
          </a:p>
          <a:p>
            <a:pPr marL="342900" indent="-342900">
              <a:spcBef>
                <a:spcPts val="600"/>
              </a:spcBef>
              <a:spcAft>
                <a:spcPts val="600"/>
              </a:spcAft>
              <a:buFont typeface="Arial" charset="0"/>
              <a:buChar char="•"/>
            </a:pPr>
            <a:r>
              <a:rPr lang="es-ES_tradnl" sz="2400" dirty="0" smtClean="0"/>
              <a:t>Las </a:t>
            </a:r>
            <a:r>
              <a:rPr lang="es-ES_tradnl" sz="2400" dirty="0"/>
              <a:t>formas de datos más populares y básicas son de bases de </a:t>
            </a:r>
            <a:r>
              <a:rPr lang="es-ES_tradnl" sz="2400" dirty="0" smtClean="0"/>
              <a:t>datos, </a:t>
            </a:r>
            <a:r>
              <a:rPr lang="es-ES_tradnl" sz="2400" dirty="0"/>
              <a:t>datos ordenados / secuenciales, datos de gráficos, datos de texto, etc.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otras palabras, son datos federados, datos de alta </a:t>
            </a:r>
            <a:r>
              <a:rPr lang="es-ES_tradnl" sz="2400" dirty="0" smtClean="0"/>
              <a:t>dimensión, </a:t>
            </a:r>
            <a:r>
              <a:rPr lang="es-ES_tradnl" sz="2400" dirty="0"/>
              <a:t>datos web, datos numéricos, categóricos o de texto.</a:t>
            </a:r>
          </a:p>
        </p:txBody>
      </p:sp>
    </p:spTree>
    <p:extLst>
      <p:ext uri="{BB962C8B-B14F-4D97-AF65-F5344CB8AC3E}">
        <p14:creationId xmlns:p14="http://schemas.microsoft.com/office/powerpoint/2010/main" val="9916370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Data </a:t>
            </a:r>
            <a:r>
              <a:rPr lang="en-US" sz="4400" dirty="0" smtClean="0"/>
              <a:t>Mining</a:t>
            </a:r>
            <a:endParaRPr lang="en-US" sz="4400" dirty="0"/>
          </a:p>
        </p:txBody>
      </p:sp>
      <p:sp>
        <p:nvSpPr>
          <p:cNvPr id="3" name="CuadroTexto 2"/>
          <p:cNvSpPr txBox="1"/>
          <p:nvPr/>
        </p:nvSpPr>
        <p:spPr>
          <a:xfrm>
            <a:off x="770399" y="2024806"/>
            <a:ext cx="10659601" cy="3724096"/>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minería de datos es el descubrimiento de un </a:t>
            </a:r>
            <a:r>
              <a:rPr lang="es-ES_tradnl" sz="2400" i="1" dirty="0"/>
              <a:t>modelo</a:t>
            </a:r>
            <a:r>
              <a:rPr lang="es-ES_tradnl" sz="2400" dirty="0"/>
              <a:t> en datos; también se llama </a:t>
            </a:r>
            <a:r>
              <a:rPr lang="es-ES_tradnl" sz="2400" i="1" dirty="0"/>
              <a:t>análisis exploratorio de datos </a:t>
            </a:r>
            <a:r>
              <a:rPr lang="es-ES_tradnl" sz="2400" dirty="0"/>
              <a:t>y descubre conocimiento útil, válido, inesperado y comprensible de los datos. </a:t>
            </a:r>
            <a:endParaRPr lang="es-ES_tradnl" sz="2400" dirty="0" smtClean="0"/>
          </a:p>
          <a:p>
            <a:pPr marL="342900" indent="-342900">
              <a:spcBef>
                <a:spcPts val="600"/>
              </a:spcBef>
              <a:spcAft>
                <a:spcPts val="600"/>
              </a:spcAft>
              <a:buFont typeface="Arial" charset="0"/>
              <a:buChar char="•"/>
            </a:pPr>
            <a:r>
              <a:rPr lang="es-ES_tradnl" sz="2400" dirty="0" smtClean="0"/>
              <a:t>Algunos </a:t>
            </a:r>
            <a:r>
              <a:rPr lang="es-ES_tradnl" sz="2400" dirty="0"/>
              <a:t>objetivos se comparten con otras ciencias, como estadísticas, inteligencia artificial, aprendizaje automático y reconocimiento de patrones.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minería de datos se ha tratado con frecuencia como un problema algorítmico en la mayoría de los casos. La agrupación, clasificación, aprendizaje de reglas de asociación, detección de anomalías, regresión y resumen son parte de las tareas que pertenecen a la minería de datos. </a:t>
            </a:r>
          </a:p>
        </p:txBody>
      </p:sp>
    </p:spTree>
    <p:extLst>
      <p:ext uri="{BB962C8B-B14F-4D97-AF65-F5344CB8AC3E}">
        <p14:creationId xmlns:p14="http://schemas.microsoft.com/office/powerpoint/2010/main" val="93191502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Qu</a:t>
            </a:r>
            <a:r>
              <a:rPr lang="es-ES" dirty="0" smtClean="0"/>
              <a:t>é es la minería de datos</a:t>
            </a:r>
            <a:r>
              <a:rPr lang="en-US" dirty="0" smtClean="0"/>
              <a:t>?</a:t>
            </a:r>
            <a:endParaRPr lang="en-US" dirty="0"/>
          </a:p>
        </p:txBody>
      </p:sp>
      <p:sp>
        <p:nvSpPr>
          <p:cNvPr id="3" name="Marcador de contenido 2"/>
          <p:cNvSpPr>
            <a:spLocks noGrp="1"/>
          </p:cNvSpPr>
          <p:nvPr>
            <p:ph idx="1"/>
          </p:nvPr>
        </p:nvSpPr>
        <p:spPr>
          <a:xfrm>
            <a:off x="1097280" y="1892968"/>
            <a:ext cx="10058400" cy="3976126"/>
          </a:xfrm>
        </p:spPr>
        <p:txBody>
          <a:bodyPr>
            <a:noAutofit/>
          </a:bodyPr>
          <a:lstStyle/>
          <a:p>
            <a:r>
              <a:rPr lang="en-US" sz="2400" dirty="0" err="1"/>
              <a:t>Descubrir</a:t>
            </a:r>
            <a:r>
              <a:rPr lang="en-US" sz="2400" dirty="0"/>
              <a:t> </a:t>
            </a:r>
            <a:r>
              <a:rPr lang="en-US" sz="2400" dirty="0" err="1"/>
              <a:t>patrones</a:t>
            </a:r>
            <a:r>
              <a:rPr lang="en-US" sz="2400" dirty="0"/>
              <a:t> </a:t>
            </a:r>
            <a:r>
              <a:rPr lang="en-US" sz="2400" dirty="0" err="1"/>
              <a:t>novedosos</a:t>
            </a:r>
            <a:r>
              <a:rPr lang="en-US" sz="2400" dirty="0"/>
              <a:t>, </a:t>
            </a:r>
            <a:r>
              <a:rPr lang="en-US" sz="2400" dirty="0" err="1"/>
              <a:t>interesantes</a:t>
            </a:r>
            <a:r>
              <a:rPr lang="en-US" sz="2400" dirty="0"/>
              <a:t> y </a:t>
            </a:r>
            <a:r>
              <a:rPr lang="en-US" sz="2400" dirty="0" err="1"/>
              <a:t>potencialmente</a:t>
            </a:r>
            <a:r>
              <a:rPr lang="en-US" sz="2400" dirty="0"/>
              <a:t> </a:t>
            </a:r>
            <a:r>
              <a:rPr lang="en-US" sz="2400" dirty="0" err="1"/>
              <a:t>útiles</a:t>
            </a:r>
            <a:r>
              <a:rPr lang="en-US" sz="2400" dirty="0"/>
              <a:t> de </a:t>
            </a:r>
            <a:r>
              <a:rPr lang="en-US" sz="2400" dirty="0" err="1"/>
              <a:t>grandes</a:t>
            </a:r>
            <a:r>
              <a:rPr lang="en-US" sz="2400" dirty="0"/>
              <a:t> </a:t>
            </a:r>
            <a:r>
              <a:rPr lang="en-US" sz="2400" dirty="0" err="1"/>
              <a:t>conjuntos</a:t>
            </a:r>
            <a:r>
              <a:rPr lang="en-US" sz="2400" dirty="0"/>
              <a:t> de </a:t>
            </a:r>
            <a:r>
              <a:rPr lang="en-US" sz="2400" dirty="0" err="1"/>
              <a:t>datos</a:t>
            </a:r>
            <a:r>
              <a:rPr lang="en-US" sz="2400" dirty="0"/>
              <a:t> y </a:t>
            </a:r>
            <a:r>
              <a:rPr lang="en-US" sz="2400" dirty="0" err="1"/>
              <a:t>aplicar</a:t>
            </a:r>
            <a:r>
              <a:rPr lang="en-US" sz="2400" dirty="0"/>
              <a:t> </a:t>
            </a:r>
            <a:r>
              <a:rPr lang="en-US" sz="2400" dirty="0" err="1"/>
              <a:t>algoritmos</a:t>
            </a:r>
            <a:r>
              <a:rPr lang="en-US" sz="2400" dirty="0"/>
              <a:t> para la </a:t>
            </a:r>
            <a:r>
              <a:rPr lang="en-US" sz="2400" dirty="0" err="1"/>
              <a:t>extracción</a:t>
            </a:r>
            <a:r>
              <a:rPr lang="en-US" sz="2400" dirty="0"/>
              <a:t> de </a:t>
            </a:r>
            <a:r>
              <a:rPr lang="en-US" sz="2400" dirty="0" err="1"/>
              <a:t>información</a:t>
            </a:r>
            <a:r>
              <a:rPr lang="en-US" sz="2400" dirty="0"/>
              <a:t> </a:t>
            </a:r>
            <a:r>
              <a:rPr lang="en-US" sz="2400" dirty="0" err="1" smtClean="0"/>
              <a:t>oculta</a:t>
            </a:r>
            <a:endParaRPr lang="en-US" sz="2400" dirty="0"/>
          </a:p>
          <a:p>
            <a:pPr>
              <a:buFont typeface="Arial" charset="0"/>
              <a:buChar char="•"/>
            </a:pPr>
            <a:r>
              <a:rPr lang="en-US" sz="2200" dirty="0" smtClean="0"/>
              <a:t> Knowledge </a:t>
            </a:r>
            <a:r>
              <a:rPr lang="en-US" sz="2200" dirty="0"/>
              <a:t>discovery (mining) in databases (KDD), </a:t>
            </a:r>
          </a:p>
          <a:p>
            <a:pPr>
              <a:buFont typeface="Arial" charset="0"/>
              <a:buChar char="•"/>
            </a:pPr>
            <a:r>
              <a:rPr lang="en-US" sz="2200" dirty="0" smtClean="0"/>
              <a:t> knowledge </a:t>
            </a:r>
            <a:r>
              <a:rPr lang="en-US" sz="2200" dirty="0"/>
              <a:t>extraction,</a:t>
            </a:r>
          </a:p>
          <a:p>
            <a:pPr>
              <a:buFont typeface="Arial" charset="0"/>
              <a:buChar char="•"/>
            </a:pPr>
            <a:r>
              <a:rPr lang="en-US" sz="2200" dirty="0" smtClean="0"/>
              <a:t> data/pattern </a:t>
            </a:r>
            <a:r>
              <a:rPr lang="en-US" sz="2200" dirty="0"/>
              <a:t>analysis, </a:t>
            </a:r>
            <a:endParaRPr lang="en-US" sz="2200" dirty="0" smtClean="0"/>
          </a:p>
          <a:p>
            <a:pPr>
              <a:buFont typeface="Arial" charset="0"/>
              <a:buChar char="•"/>
            </a:pPr>
            <a:r>
              <a:rPr lang="en-US" sz="2200" dirty="0" smtClean="0"/>
              <a:t> data </a:t>
            </a:r>
            <a:r>
              <a:rPr lang="en-US" sz="2200" dirty="0"/>
              <a:t>archeology, </a:t>
            </a:r>
            <a:endParaRPr lang="en-US" sz="2200" dirty="0" smtClean="0"/>
          </a:p>
          <a:p>
            <a:pPr>
              <a:buFont typeface="Arial" charset="0"/>
              <a:buChar char="•"/>
            </a:pPr>
            <a:r>
              <a:rPr lang="en-US" sz="2200" dirty="0" smtClean="0"/>
              <a:t> data </a:t>
            </a:r>
            <a:r>
              <a:rPr lang="en-US" sz="2200" dirty="0"/>
              <a:t>dredging,</a:t>
            </a:r>
          </a:p>
          <a:p>
            <a:pPr>
              <a:buFont typeface="Arial" charset="0"/>
              <a:buChar char="•"/>
            </a:pPr>
            <a:r>
              <a:rPr lang="en-US" sz="2200" dirty="0" smtClean="0"/>
              <a:t> information harvesting.</a:t>
            </a:r>
            <a:endParaRPr lang="en-US" sz="22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32</a:t>
            </a:fld>
            <a:endParaRPr lang="en-US" sz="1600" dirty="0"/>
          </a:p>
        </p:txBody>
      </p:sp>
      <p:sp>
        <p:nvSpPr>
          <p:cNvPr id="5" name="CuadroTexto 4"/>
          <p:cNvSpPr txBox="1"/>
          <p:nvPr/>
        </p:nvSpPr>
        <p:spPr>
          <a:xfrm>
            <a:off x="240632" y="5869094"/>
            <a:ext cx="8671541" cy="369332"/>
          </a:xfrm>
          <a:prstGeom prst="rect">
            <a:avLst/>
          </a:prstGeom>
          <a:noFill/>
        </p:spPr>
        <p:txBody>
          <a:bodyPr wrap="none" rtlCol="0">
            <a:spAutoFit/>
          </a:bodyPr>
          <a:lstStyle/>
          <a:p>
            <a:r>
              <a:rPr lang="en-US" dirty="0"/>
              <a:t>H. </a:t>
            </a:r>
            <a:r>
              <a:rPr lang="en-US" dirty="0" err="1"/>
              <a:t>Jiawei</a:t>
            </a:r>
            <a:r>
              <a:rPr lang="en-US" dirty="0"/>
              <a:t> and M. </a:t>
            </a:r>
            <a:r>
              <a:rPr lang="en-US" dirty="0" err="1"/>
              <a:t>Kamber</a:t>
            </a:r>
            <a:r>
              <a:rPr lang="en-US" dirty="0"/>
              <a:t>, Data Mining: Concepts and </a:t>
            </a:r>
            <a:r>
              <a:rPr lang="en-US" dirty="0" smtClean="0"/>
              <a:t>Techniques, Morgan </a:t>
            </a:r>
            <a:r>
              <a:rPr lang="en-US" dirty="0"/>
              <a:t>Kaufmann, 2011.</a:t>
            </a:r>
          </a:p>
        </p:txBody>
      </p:sp>
    </p:spTree>
    <p:extLst>
      <p:ext uri="{BB962C8B-B14F-4D97-AF65-F5344CB8AC3E}">
        <p14:creationId xmlns:p14="http://schemas.microsoft.com/office/powerpoint/2010/main" val="1287915349"/>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Marcador de contenido 6"/>
          <p:cNvGraphicFramePr>
            <a:graphicFrameLocks/>
          </p:cNvGraphicFramePr>
          <p:nvPr>
            <p:extLst/>
          </p:nvPr>
        </p:nvGraphicFramePr>
        <p:xfrm>
          <a:off x="1206391" y="947057"/>
          <a:ext cx="10058400" cy="48461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5" name="Marcador de número de diapositiva 3"/>
          <p:cNvSpPr txBox="1">
            <a:spLocks/>
          </p:cNvSpPr>
          <p:nvPr/>
        </p:nvSpPr>
        <p:spPr>
          <a:xfrm>
            <a:off x="9900458" y="6378169"/>
            <a:ext cx="1312025" cy="446742"/>
          </a:xfrm>
          <a:prstGeom prst="rect">
            <a:avLst/>
          </a:prstGeom>
        </p:spPr>
        <p:txBody>
          <a:bodyPr vert="horz" lIns="91440" tIns="45720" rIns="91440" bIns="45720" rtlCol="0" anchor="ctr"/>
          <a:lstStyle>
            <a:defPPr>
              <a:defRPr lang="en-US"/>
            </a:defPPr>
            <a:lvl1pPr marL="0" algn="r" defTabSz="457200" rtl="0" eaLnBrk="1" latinLnBrk="0" hangingPunct="1">
              <a:defRPr sz="1050" kern="1200">
                <a:solidFill>
                  <a:srgbClr val="FFFFFF"/>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fld id="{6D22F896-40B5-4ADD-8801-0D06FADFA095}" type="slidenum">
              <a:rPr lang="en-US" sz="1600" smtClean="0"/>
              <a:pPr/>
              <a:t>33</a:t>
            </a:fld>
            <a:endParaRPr lang="en-US" sz="1600" dirty="0"/>
          </a:p>
        </p:txBody>
      </p:sp>
      <p:sp>
        <p:nvSpPr>
          <p:cNvPr id="6" name="CuadroTexto 5"/>
          <p:cNvSpPr txBox="1"/>
          <p:nvPr/>
        </p:nvSpPr>
        <p:spPr>
          <a:xfrm>
            <a:off x="1206391" y="1625468"/>
            <a:ext cx="1241687" cy="369332"/>
          </a:xfrm>
          <a:prstGeom prst="rect">
            <a:avLst/>
          </a:prstGeom>
          <a:noFill/>
        </p:spPr>
        <p:txBody>
          <a:bodyPr wrap="none" rtlCol="0">
            <a:spAutoFit/>
          </a:bodyPr>
          <a:lstStyle/>
          <a:p>
            <a:r>
              <a:rPr lang="en-US" dirty="0" err="1" smtClean="0"/>
              <a:t>Integraci</a:t>
            </a:r>
            <a:r>
              <a:rPr lang="es-ES" dirty="0" err="1" smtClean="0"/>
              <a:t>ón</a:t>
            </a:r>
            <a:endParaRPr lang="en-US" dirty="0"/>
          </a:p>
        </p:txBody>
      </p:sp>
      <p:sp>
        <p:nvSpPr>
          <p:cNvPr id="7" name="CuadroTexto 6"/>
          <p:cNvSpPr txBox="1"/>
          <p:nvPr/>
        </p:nvSpPr>
        <p:spPr>
          <a:xfrm>
            <a:off x="1691801" y="2485512"/>
            <a:ext cx="1151918" cy="369332"/>
          </a:xfrm>
          <a:prstGeom prst="rect">
            <a:avLst/>
          </a:prstGeom>
          <a:noFill/>
        </p:spPr>
        <p:txBody>
          <a:bodyPr wrap="none" rtlCol="0">
            <a:spAutoFit/>
          </a:bodyPr>
          <a:lstStyle/>
          <a:p>
            <a:r>
              <a:rPr lang="en-US" dirty="0" err="1" smtClean="0"/>
              <a:t>Extracci</a:t>
            </a:r>
            <a:r>
              <a:rPr lang="es-ES" dirty="0" err="1" smtClean="0"/>
              <a:t>ón</a:t>
            </a:r>
            <a:endParaRPr lang="en-US" dirty="0"/>
          </a:p>
        </p:txBody>
      </p:sp>
      <p:sp>
        <p:nvSpPr>
          <p:cNvPr id="8" name="CuadroTexto 7"/>
          <p:cNvSpPr txBox="1"/>
          <p:nvPr/>
        </p:nvSpPr>
        <p:spPr>
          <a:xfrm>
            <a:off x="2301520" y="3414180"/>
            <a:ext cx="1240724" cy="369332"/>
          </a:xfrm>
          <a:prstGeom prst="rect">
            <a:avLst/>
          </a:prstGeom>
          <a:noFill/>
        </p:spPr>
        <p:txBody>
          <a:bodyPr wrap="none" rtlCol="0">
            <a:spAutoFit/>
          </a:bodyPr>
          <a:lstStyle/>
          <a:p>
            <a:r>
              <a:rPr lang="en-US" dirty="0" err="1" smtClean="0"/>
              <a:t>Preproceso</a:t>
            </a:r>
            <a:endParaRPr lang="en-US" dirty="0"/>
          </a:p>
        </p:txBody>
      </p:sp>
      <p:sp>
        <p:nvSpPr>
          <p:cNvPr id="9" name="CuadroTexto 8"/>
          <p:cNvSpPr txBox="1"/>
          <p:nvPr/>
        </p:nvSpPr>
        <p:spPr>
          <a:xfrm>
            <a:off x="3195104" y="5351356"/>
            <a:ext cx="1389611" cy="369332"/>
          </a:xfrm>
          <a:prstGeom prst="rect">
            <a:avLst/>
          </a:prstGeom>
          <a:noFill/>
        </p:spPr>
        <p:txBody>
          <a:bodyPr wrap="none" rtlCol="0">
            <a:spAutoFit/>
          </a:bodyPr>
          <a:lstStyle/>
          <a:p>
            <a:r>
              <a:rPr lang="en-US" dirty="0" err="1" smtClean="0"/>
              <a:t>Visualizaci</a:t>
            </a:r>
            <a:r>
              <a:rPr lang="es-ES" dirty="0" err="1" smtClean="0"/>
              <a:t>ó</a:t>
            </a:r>
            <a:r>
              <a:rPr lang="en-US" dirty="0" smtClean="0"/>
              <a:t>n</a:t>
            </a:r>
            <a:endParaRPr lang="en-US" dirty="0"/>
          </a:p>
        </p:txBody>
      </p:sp>
      <p:sp>
        <p:nvSpPr>
          <p:cNvPr id="10" name="CuadroTexto 9"/>
          <p:cNvSpPr txBox="1"/>
          <p:nvPr/>
        </p:nvSpPr>
        <p:spPr>
          <a:xfrm>
            <a:off x="2774956" y="4382768"/>
            <a:ext cx="915635" cy="369332"/>
          </a:xfrm>
          <a:prstGeom prst="rect">
            <a:avLst/>
          </a:prstGeom>
          <a:noFill/>
        </p:spPr>
        <p:txBody>
          <a:bodyPr wrap="none" rtlCol="0">
            <a:spAutoFit/>
          </a:bodyPr>
          <a:lstStyle/>
          <a:p>
            <a:r>
              <a:rPr lang="en-US" dirty="0" smtClean="0"/>
              <a:t>Miner</a:t>
            </a:r>
            <a:r>
              <a:rPr lang="es-ES" dirty="0" err="1" smtClean="0"/>
              <a:t>ía</a:t>
            </a:r>
            <a:endParaRPr lang="en-US" dirty="0"/>
          </a:p>
        </p:txBody>
      </p:sp>
      <p:grpSp>
        <p:nvGrpSpPr>
          <p:cNvPr id="11" name="Agrupar 10"/>
          <p:cNvGrpSpPr/>
          <p:nvPr/>
        </p:nvGrpSpPr>
        <p:grpSpPr>
          <a:xfrm>
            <a:off x="3906907" y="5627067"/>
            <a:ext cx="7744967" cy="496147"/>
            <a:chOff x="3016538" y="4020043"/>
            <a:chExt cx="7744967" cy="632199"/>
          </a:xfrm>
        </p:grpSpPr>
        <p:sp>
          <p:nvSpPr>
            <p:cNvPr id="12" name="Rectángulo redondeado 11"/>
            <p:cNvSpPr/>
            <p:nvPr/>
          </p:nvSpPr>
          <p:spPr>
            <a:xfrm>
              <a:off x="3016538" y="4020043"/>
              <a:ext cx="7744967" cy="624182"/>
            </a:xfrm>
            <a:prstGeom prst="roundRect">
              <a:avLst>
                <a:gd name="adj" fmla="val 10000"/>
              </a:avLst>
            </a:prstGeom>
            <a:solidFill>
              <a:schemeClr val="accent2"/>
            </a:solidFill>
          </p:spPr>
          <p:style>
            <a:lnRef idx="0">
              <a:schemeClr val="lt1">
                <a:hueOff val="0"/>
                <a:satOff val="0"/>
                <a:lumOff val="0"/>
                <a:alphaOff val="0"/>
              </a:schemeClr>
            </a:lnRef>
            <a:fillRef idx="3">
              <a:scrgbClr r="0" g="0" b="0"/>
            </a:fillRef>
            <a:effectRef idx="2">
              <a:schemeClr val="accent1">
                <a:hueOff val="0"/>
                <a:satOff val="0"/>
                <a:lumOff val="0"/>
                <a:alphaOff val="0"/>
              </a:schemeClr>
            </a:effectRef>
            <a:fontRef idx="minor">
              <a:schemeClr val="lt1"/>
            </a:fontRef>
          </p:style>
        </p:sp>
        <p:sp>
          <p:nvSpPr>
            <p:cNvPr id="13" name="Rectángulo 12"/>
            <p:cNvSpPr/>
            <p:nvPr/>
          </p:nvSpPr>
          <p:spPr>
            <a:xfrm>
              <a:off x="3145298" y="4046342"/>
              <a:ext cx="6519832" cy="60590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95250" tIns="95250" rIns="95250" bIns="95250" numCol="1" spcCol="1270" anchor="ctr" anchorCtr="0">
              <a:noAutofit/>
            </a:bodyPr>
            <a:lstStyle/>
            <a:p>
              <a:pPr lvl="0" algn="l" defTabSz="1111250">
                <a:lnSpc>
                  <a:spcPct val="90000"/>
                </a:lnSpc>
                <a:spcBef>
                  <a:spcPct val="0"/>
                </a:spcBef>
                <a:spcAft>
                  <a:spcPct val="35000"/>
                </a:spcAft>
              </a:pPr>
              <a:r>
                <a:rPr lang="en-US" sz="2500" kern="1200" dirty="0" smtClean="0"/>
                <a:t>Knowledge</a:t>
              </a:r>
              <a:endParaRPr lang="en-US" sz="2500" kern="1200" dirty="0"/>
            </a:p>
          </p:txBody>
        </p:sp>
      </p:grpSp>
      <p:grpSp>
        <p:nvGrpSpPr>
          <p:cNvPr id="14" name="Agrupar 13"/>
          <p:cNvGrpSpPr/>
          <p:nvPr/>
        </p:nvGrpSpPr>
        <p:grpSpPr>
          <a:xfrm>
            <a:off x="10145700" y="5252522"/>
            <a:ext cx="567001" cy="567001"/>
            <a:chOff x="8913040" y="3612817"/>
            <a:chExt cx="567001" cy="567001"/>
          </a:xfrm>
        </p:grpSpPr>
        <p:sp>
          <p:nvSpPr>
            <p:cNvPr id="15" name="Flecha abajo 14"/>
            <p:cNvSpPr/>
            <p:nvPr/>
          </p:nvSpPr>
          <p:spPr>
            <a:xfrm>
              <a:off x="8913040" y="3612817"/>
              <a:ext cx="567001" cy="567001"/>
            </a:xfrm>
            <a:prstGeom prst="downArrow">
              <a:avLst>
                <a:gd name="adj1" fmla="val 55000"/>
                <a:gd name="adj2" fmla="val 45000"/>
              </a:avLst>
            </a:prstGeom>
            <a:solidFill>
              <a:schemeClr val="bg1">
                <a:alpha val="90000"/>
              </a:schemeClr>
            </a:solidFill>
            <a:ln w="31750">
              <a:solidFill>
                <a:schemeClr val="tx1">
                  <a:alpha val="90000"/>
                </a:schemeClr>
              </a:solidFill>
            </a:ln>
            <a:effectLst>
              <a:glow rad="139700">
                <a:schemeClr val="accent3">
                  <a:satMod val="175000"/>
                  <a:alpha val="40000"/>
                </a:schemeClr>
              </a:glow>
            </a:effectLst>
          </p:spPr>
          <p:style>
            <a:lnRef idx="1">
              <a:scrgbClr r="0" g="0" b="0"/>
            </a:lnRef>
            <a:fillRef idx="1">
              <a:scrgbClr r="0" g="0" b="0"/>
            </a:fillRef>
            <a:effectRef idx="0">
              <a:scrgbClr r="0" g="0" b="0"/>
            </a:effectRef>
            <a:fontRef idx="minor">
              <a:schemeClr val="dk1">
                <a:hueOff val="0"/>
                <a:satOff val="0"/>
                <a:lumOff val="0"/>
                <a:alphaOff val="0"/>
              </a:schemeClr>
            </a:fontRef>
          </p:style>
        </p:sp>
        <p:sp>
          <p:nvSpPr>
            <p:cNvPr id="16" name="Flecha abajo 4"/>
            <p:cNvSpPr/>
            <p:nvPr/>
          </p:nvSpPr>
          <p:spPr>
            <a:xfrm>
              <a:off x="9040615" y="3612817"/>
              <a:ext cx="311851" cy="426668"/>
            </a:xfrm>
            <a:prstGeom prst="rect">
              <a:avLst/>
            </a:prstGeom>
          </p:spPr>
          <p:style>
            <a:lnRef idx="0">
              <a:scrgbClr r="0" g="0" b="0"/>
            </a:lnRef>
            <a:fillRef idx="0">
              <a:scrgbClr r="0" g="0" b="0"/>
            </a:fillRef>
            <a:effectRef idx="0">
              <a:scrgbClr r="0" g="0" b="0"/>
            </a:effectRef>
            <a:fontRef idx="minor">
              <a:schemeClr val="dk1">
                <a:hueOff val="0"/>
                <a:satOff val="0"/>
                <a:lumOff val="0"/>
                <a:alphaOff val="0"/>
              </a:schemeClr>
            </a:fontRef>
          </p:style>
          <p:txBody>
            <a:bodyPr spcFirstLastPara="0" vert="horz" wrap="square" lIns="31750" tIns="31750" rIns="31750" bIns="31750" numCol="1" spcCol="1270" anchor="ctr" anchorCtr="0">
              <a:noAutofit/>
            </a:bodyPr>
            <a:lstStyle/>
            <a:p>
              <a:pPr lvl="0" algn="ctr" defTabSz="1111250">
                <a:lnSpc>
                  <a:spcPct val="90000"/>
                </a:lnSpc>
                <a:spcBef>
                  <a:spcPct val="0"/>
                </a:spcBef>
                <a:spcAft>
                  <a:spcPct val="35000"/>
                </a:spcAft>
              </a:pPr>
              <a:endParaRPr lang="en-US" sz="2500" kern="1200"/>
            </a:p>
          </p:txBody>
        </p:sp>
      </p:grpSp>
      <p:cxnSp>
        <p:nvCxnSpPr>
          <p:cNvPr id="18" name="Conector recto de flecha 17"/>
          <p:cNvCxnSpPr/>
          <p:nvPr/>
        </p:nvCxnSpPr>
        <p:spPr>
          <a:xfrm>
            <a:off x="1108417" y="1077686"/>
            <a:ext cx="0" cy="3305082"/>
          </a:xfrm>
          <a:prstGeom prst="straightConnector1">
            <a:avLst/>
          </a:prstGeom>
          <a:ln w="28575">
            <a:headEnd type="diamond" w="lg" len="med"/>
            <a:tailEnd type="diamond" w="lg" len="med"/>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a:off x="2425186" y="4326222"/>
            <a:ext cx="0" cy="1025134"/>
          </a:xfrm>
          <a:prstGeom prst="straightConnector1">
            <a:avLst/>
          </a:prstGeom>
          <a:ln w="28575">
            <a:headEnd type="diamond" w="lg" len="med"/>
            <a:tailEnd type="diamond" w="lg" len="med"/>
          </a:ln>
        </p:spPr>
        <p:style>
          <a:lnRef idx="1">
            <a:schemeClr val="accent1"/>
          </a:lnRef>
          <a:fillRef idx="0">
            <a:schemeClr val="accent1"/>
          </a:fillRef>
          <a:effectRef idx="0">
            <a:schemeClr val="accent1"/>
          </a:effectRef>
          <a:fontRef idx="minor">
            <a:schemeClr val="tx1"/>
          </a:fontRef>
        </p:style>
      </p:cxnSp>
      <p:cxnSp>
        <p:nvCxnSpPr>
          <p:cNvPr id="21" name="Conector recto de flecha 20"/>
          <p:cNvCxnSpPr/>
          <p:nvPr/>
        </p:nvCxnSpPr>
        <p:spPr>
          <a:xfrm flipH="1">
            <a:off x="3015914" y="5434651"/>
            <a:ext cx="2544" cy="682271"/>
          </a:xfrm>
          <a:prstGeom prst="straightConnector1">
            <a:avLst/>
          </a:prstGeom>
          <a:ln w="28575">
            <a:headEnd type="diamond" w="lg" len="med"/>
            <a:tailEnd type="diamond" w="lg" len="med"/>
          </a:ln>
        </p:spPr>
        <p:style>
          <a:lnRef idx="1">
            <a:schemeClr val="accent1"/>
          </a:lnRef>
          <a:fillRef idx="0">
            <a:schemeClr val="accent1"/>
          </a:fillRef>
          <a:effectRef idx="0">
            <a:schemeClr val="accent1"/>
          </a:effectRef>
          <a:fontRef idx="minor">
            <a:schemeClr val="tx1"/>
          </a:fontRef>
        </p:style>
      </p:cxnSp>
      <p:sp>
        <p:nvSpPr>
          <p:cNvPr id="23" name="Título 1"/>
          <p:cNvSpPr txBox="1">
            <a:spLocks/>
          </p:cNvSpPr>
          <p:nvPr/>
        </p:nvSpPr>
        <p:spPr>
          <a:xfrm>
            <a:off x="835703" y="299113"/>
            <a:ext cx="10058400" cy="900345"/>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Data Mining, </a:t>
            </a:r>
            <a:r>
              <a:rPr lang="en-US" sz="4400" dirty="0" err="1" smtClean="0"/>
              <a:t>fases</a:t>
            </a:r>
            <a:endParaRPr lang="en-US" sz="4400" dirty="0"/>
          </a:p>
        </p:txBody>
      </p:sp>
      <p:sp>
        <p:nvSpPr>
          <p:cNvPr id="26" name="CuadroTexto 25"/>
          <p:cNvSpPr txBox="1"/>
          <p:nvPr/>
        </p:nvSpPr>
        <p:spPr>
          <a:xfrm>
            <a:off x="163231" y="2364049"/>
            <a:ext cx="1424594" cy="646331"/>
          </a:xfrm>
          <a:prstGeom prst="rect">
            <a:avLst/>
          </a:prstGeom>
          <a:noFill/>
        </p:spPr>
        <p:txBody>
          <a:bodyPr wrap="square" rtlCol="0">
            <a:spAutoFit/>
          </a:bodyPr>
          <a:lstStyle/>
          <a:p>
            <a:r>
              <a:rPr lang="en-US" smtClean="0"/>
              <a:t>Preparaci</a:t>
            </a:r>
            <a:r>
              <a:rPr lang="es-ES" dirty="0" err="1" smtClean="0"/>
              <a:t>ón</a:t>
            </a:r>
            <a:r>
              <a:rPr lang="es-ES" dirty="0" smtClean="0"/>
              <a:t> de los datos</a:t>
            </a:r>
            <a:endParaRPr lang="en-US" dirty="0"/>
          </a:p>
        </p:txBody>
      </p:sp>
      <p:sp>
        <p:nvSpPr>
          <p:cNvPr id="27" name="CuadroTexto 26"/>
          <p:cNvSpPr txBox="1"/>
          <p:nvPr/>
        </p:nvSpPr>
        <p:spPr>
          <a:xfrm>
            <a:off x="1587825" y="4515623"/>
            <a:ext cx="840295" cy="646331"/>
          </a:xfrm>
          <a:prstGeom prst="rect">
            <a:avLst/>
          </a:prstGeom>
          <a:noFill/>
        </p:spPr>
        <p:txBody>
          <a:bodyPr wrap="none" rtlCol="0">
            <a:spAutoFit/>
          </a:bodyPr>
          <a:lstStyle/>
          <a:p>
            <a:r>
              <a:rPr lang="en-US" dirty="0" smtClean="0"/>
              <a:t>Data</a:t>
            </a:r>
          </a:p>
          <a:p>
            <a:r>
              <a:rPr lang="en-US" dirty="0" smtClean="0"/>
              <a:t>Mining</a:t>
            </a:r>
            <a:endParaRPr lang="en-US" dirty="0"/>
          </a:p>
        </p:txBody>
      </p:sp>
      <p:sp>
        <p:nvSpPr>
          <p:cNvPr id="28" name="CuadroTexto 27"/>
          <p:cNvSpPr txBox="1"/>
          <p:nvPr/>
        </p:nvSpPr>
        <p:spPr>
          <a:xfrm>
            <a:off x="1691801" y="5623802"/>
            <a:ext cx="1399935" cy="369332"/>
          </a:xfrm>
          <a:prstGeom prst="rect">
            <a:avLst/>
          </a:prstGeom>
          <a:noFill/>
        </p:spPr>
        <p:txBody>
          <a:bodyPr wrap="none" rtlCol="0">
            <a:spAutoFit/>
          </a:bodyPr>
          <a:lstStyle/>
          <a:p>
            <a:r>
              <a:rPr lang="en-US" dirty="0" err="1" smtClean="0"/>
              <a:t>Presentaci</a:t>
            </a:r>
            <a:r>
              <a:rPr lang="es-ES" dirty="0" err="1" smtClean="0"/>
              <a:t>ó</a:t>
            </a:r>
            <a:r>
              <a:rPr lang="en-US" dirty="0" smtClean="0"/>
              <a:t>n</a:t>
            </a:r>
            <a:endParaRPr lang="en-US" dirty="0"/>
          </a:p>
        </p:txBody>
      </p:sp>
    </p:spTree>
    <p:extLst>
      <p:ext uri="{BB962C8B-B14F-4D97-AF65-F5344CB8AC3E}">
        <p14:creationId xmlns:p14="http://schemas.microsoft.com/office/powerpoint/2010/main" val="693839109"/>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smtClean="0"/>
              <a:t>Miner</a:t>
            </a:r>
            <a:r>
              <a:rPr lang="es-ES" dirty="0" err="1" smtClean="0"/>
              <a:t>ía</a:t>
            </a:r>
            <a:r>
              <a:rPr lang="es-ES" dirty="0" smtClean="0"/>
              <a:t> en la Web Social</a:t>
            </a:r>
            <a:endParaRPr lang="en-US" dirty="0"/>
          </a:p>
        </p:txBody>
      </p:sp>
      <p:sp>
        <p:nvSpPr>
          <p:cNvPr id="3" name="Marcador de contenido 2"/>
          <p:cNvSpPr>
            <a:spLocks noGrp="1"/>
          </p:cNvSpPr>
          <p:nvPr>
            <p:ph idx="1"/>
          </p:nvPr>
        </p:nvSpPr>
        <p:spPr/>
        <p:txBody>
          <a:bodyPr/>
          <a:lstStyle/>
          <a:p>
            <a:r>
              <a:rPr lang="en-US" dirty="0"/>
              <a:t>¿</a:t>
            </a:r>
            <a:r>
              <a:rPr lang="en-US" dirty="0" err="1"/>
              <a:t>Quién</a:t>
            </a:r>
            <a:r>
              <a:rPr lang="en-US" dirty="0"/>
              <a:t> </a:t>
            </a:r>
            <a:r>
              <a:rPr lang="en-US" dirty="0" err="1"/>
              <a:t>está</a:t>
            </a:r>
            <a:r>
              <a:rPr lang="en-US" dirty="0"/>
              <a:t> </a:t>
            </a:r>
            <a:r>
              <a:rPr lang="en-US" dirty="0" err="1"/>
              <a:t>haciendo</a:t>
            </a:r>
            <a:r>
              <a:rPr lang="en-US" dirty="0"/>
              <a:t> </a:t>
            </a:r>
            <a:r>
              <a:rPr lang="en-US" dirty="0" err="1"/>
              <a:t>conexiones</a:t>
            </a:r>
            <a:r>
              <a:rPr lang="en-US" dirty="0"/>
              <a:t> con </a:t>
            </a:r>
            <a:r>
              <a:rPr lang="en-US" dirty="0" err="1"/>
              <a:t>quién</a:t>
            </a:r>
            <a:r>
              <a:rPr lang="en-US" dirty="0"/>
              <a:t>?</a:t>
            </a:r>
          </a:p>
          <a:p>
            <a:r>
              <a:rPr lang="en-US" dirty="0"/>
              <a:t>De </a:t>
            </a:r>
            <a:r>
              <a:rPr lang="en-US" dirty="0" err="1"/>
              <a:t>qué</a:t>
            </a:r>
            <a:r>
              <a:rPr lang="en-US" dirty="0"/>
              <a:t> </a:t>
            </a:r>
            <a:r>
              <a:rPr lang="en-US" dirty="0" err="1"/>
              <a:t>están</a:t>
            </a:r>
            <a:r>
              <a:rPr lang="en-US" dirty="0"/>
              <a:t> </a:t>
            </a:r>
            <a:r>
              <a:rPr lang="en-US" dirty="0" err="1"/>
              <a:t>hablando</a:t>
            </a:r>
            <a:r>
              <a:rPr lang="en-US" dirty="0"/>
              <a:t>?</a:t>
            </a:r>
          </a:p>
          <a:p>
            <a:r>
              <a:rPr lang="en-US" dirty="0"/>
              <a:t>¿</a:t>
            </a:r>
            <a:r>
              <a:rPr lang="en-US" dirty="0" err="1"/>
              <a:t>Dónde</a:t>
            </a:r>
            <a:r>
              <a:rPr lang="en-US" dirty="0"/>
              <a:t> </a:t>
            </a:r>
            <a:r>
              <a:rPr lang="en-US" dirty="0" err="1"/>
              <a:t>están</a:t>
            </a:r>
            <a:r>
              <a:rPr lang="en-US" dirty="0"/>
              <a:t> </a:t>
            </a:r>
            <a:r>
              <a:rPr lang="en-US" dirty="0" err="1"/>
              <a:t>ubicados</a:t>
            </a:r>
            <a:r>
              <a:rPr lang="en-US" dirty="0"/>
              <a:t>?</a:t>
            </a:r>
          </a:p>
          <a:p>
            <a:r>
              <a:rPr lang="en-US" dirty="0"/>
              <a:t>¿Con </a:t>
            </a:r>
            <a:r>
              <a:rPr lang="en-US" dirty="0" err="1"/>
              <a:t>qué</a:t>
            </a:r>
            <a:r>
              <a:rPr lang="en-US" dirty="0"/>
              <a:t> </a:t>
            </a:r>
            <a:r>
              <a:rPr lang="en-US" dirty="0" err="1"/>
              <a:t>frecuencia</a:t>
            </a:r>
            <a:r>
              <a:rPr lang="en-US" dirty="0"/>
              <a:t> </a:t>
            </a:r>
            <a:r>
              <a:rPr lang="en-US" dirty="0" err="1"/>
              <a:t>las</a:t>
            </a:r>
            <a:r>
              <a:rPr lang="en-US" dirty="0"/>
              <a:t> personas en particular se </a:t>
            </a:r>
            <a:r>
              <a:rPr lang="en-US" dirty="0" err="1"/>
              <a:t>comunican</a:t>
            </a:r>
            <a:r>
              <a:rPr lang="en-US" dirty="0"/>
              <a:t> entre </a:t>
            </a:r>
            <a:r>
              <a:rPr lang="en-US" dirty="0" err="1"/>
              <a:t>sí</a:t>
            </a:r>
            <a:r>
              <a:rPr lang="en-US" dirty="0"/>
              <a:t>?</a:t>
            </a:r>
          </a:p>
          <a:p>
            <a:r>
              <a:rPr lang="en-US" dirty="0"/>
              <a:t>¿</a:t>
            </a:r>
            <a:r>
              <a:rPr lang="en-US" dirty="0" err="1"/>
              <a:t>Qué</a:t>
            </a:r>
            <a:r>
              <a:rPr lang="en-US" dirty="0"/>
              <a:t> </a:t>
            </a:r>
            <a:r>
              <a:rPr lang="en-US" dirty="0" err="1"/>
              <a:t>conexiones</a:t>
            </a:r>
            <a:r>
              <a:rPr lang="en-US" dirty="0"/>
              <a:t> de </a:t>
            </a:r>
            <a:r>
              <a:rPr lang="en-US" dirty="0" err="1"/>
              <a:t>redes</a:t>
            </a:r>
            <a:r>
              <a:rPr lang="en-US" dirty="0"/>
              <a:t> </a:t>
            </a:r>
            <a:r>
              <a:rPr lang="en-US" dirty="0" err="1"/>
              <a:t>sociales</a:t>
            </a:r>
            <a:r>
              <a:rPr lang="en-US" dirty="0"/>
              <a:t> </a:t>
            </a:r>
            <a:r>
              <a:rPr lang="en-US" dirty="0" err="1"/>
              <a:t>generan</a:t>
            </a:r>
            <a:r>
              <a:rPr lang="en-US" dirty="0"/>
              <a:t> el mayor valor para un </a:t>
            </a:r>
            <a:r>
              <a:rPr lang="en-US" dirty="0" err="1"/>
              <a:t>objetivo</a:t>
            </a:r>
            <a:r>
              <a:rPr lang="en-US" dirty="0"/>
              <a:t> en particular?</a:t>
            </a:r>
          </a:p>
          <a:p>
            <a:r>
              <a:rPr lang="en-US" dirty="0"/>
              <a:t>¿</a:t>
            </a:r>
            <a:r>
              <a:rPr lang="en-US" dirty="0" err="1"/>
              <a:t>Cómo</a:t>
            </a:r>
            <a:r>
              <a:rPr lang="en-US" dirty="0"/>
              <a:t> </a:t>
            </a:r>
            <a:r>
              <a:rPr lang="en-US" dirty="0" err="1"/>
              <a:t>afecta</a:t>
            </a:r>
            <a:r>
              <a:rPr lang="en-US" dirty="0"/>
              <a:t> la </a:t>
            </a:r>
            <a:r>
              <a:rPr lang="en-US" dirty="0" err="1"/>
              <a:t>geografía</a:t>
            </a:r>
            <a:r>
              <a:rPr lang="en-US" dirty="0"/>
              <a:t> </a:t>
            </a:r>
            <a:r>
              <a:rPr lang="en-US" dirty="0" smtClean="0"/>
              <a:t>en </a:t>
            </a:r>
            <a:r>
              <a:rPr lang="en-US" dirty="0" err="1" smtClean="0"/>
              <a:t>las</a:t>
            </a:r>
            <a:r>
              <a:rPr lang="en-US" dirty="0" smtClean="0"/>
              <a:t> </a:t>
            </a:r>
            <a:r>
              <a:rPr lang="en-US" dirty="0" err="1" smtClean="0"/>
              <a:t>conexiones</a:t>
            </a:r>
            <a:r>
              <a:rPr lang="en-US" dirty="0" smtClean="0"/>
              <a:t> online?</a:t>
            </a:r>
            <a:endParaRPr lang="en-US" dirty="0"/>
          </a:p>
          <a:p>
            <a:r>
              <a:rPr lang="en-US" dirty="0"/>
              <a:t>¿</a:t>
            </a:r>
            <a:r>
              <a:rPr lang="en-US" dirty="0" err="1"/>
              <a:t>Quiénes</a:t>
            </a:r>
            <a:r>
              <a:rPr lang="en-US" dirty="0"/>
              <a:t> son </a:t>
            </a:r>
            <a:r>
              <a:rPr lang="en-US" dirty="0" err="1"/>
              <a:t>las</a:t>
            </a:r>
            <a:r>
              <a:rPr lang="en-US" dirty="0"/>
              <a:t> personas </a:t>
            </a:r>
            <a:r>
              <a:rPr lang="en-US" dirty="0" err="1"/>
              <a:t>más</a:t>
            </a:r>
            <a:r>
              <a:rPr lang="en-US" dirty="0"/>
              <a:t> </a:t>
            </a:r>
            <a:r>
              <a:rPr lang="en-US" dirty="0" err="1"/>
              <a:t>influyentes</a:t>
            </a:r>
            <a:r>
              <a:rPr lang="en-US" dirty="0"/>
              <a:t> / </a:t>
            </a:r>
            <a:r>
              <a:rPr lang="en-US" dirty="0" err="1"/>
              <a:t>populares</a:t>
            </a:r>
            <a:r>
              <a:rPr lang="en-US" dirty="0"/>
              <a:t> en </a:t>
            </a:r>
            <a:r>
              <a:rPr lang="en-US" dirty="0" err="1"/>
              <a:t>una</a:t>
            </a:r>
            <a:r>
              <a:rPr lang="en-US" dirty="0"/>
              <a:t> red social?</a:t>
            </a:r>
          </a:p>
          <a:p>
            <a:r>
              <a:rPr lang="en-US" dirty="0"/>
              <a:t>¿</a:t>
            </a:r>
            <a:r>
              <a:rPr lang="en-US" dirty="0" err="1"/>
              <a:t>Cuál</a:t>
            </a:r>
            <a:r>
              <a:rPr lang="en-US" dirty="0"/>
              <a:t> </a:t>
            </a:r>
            <a:r>
              <a:rPr lang="en-US" dirty="0" err="1"/>
              <a:t>es</a:t>
            </a:r>
            <a:r>
              <a:rPr lang="en-US" dirty="0"/>
              <a:t> el </a:t>
            </a:r>
            <a:r>
              <a:rPr lang="en-US" dirty="0" err="1"/>
              <a:t>comportamiento</a:t>
            </a:r>
            <a:r>
              <a:rPr lang="en-US" dirty="0"/>
              <a:t> de </a:t>
            </a:r>
            <a:r>
              <a:rPr lang="en-US" dirty="0" err="1"/>
              <a:t>las</a:t>
            </a:r>
            <a:r>
              <a:rPr lang="en-US" dirty="0"/>
              <a:t> personas en </a:t>
            </a:r>
            <a:r>
              <a:rPr lang="en-US" dirty="0" err="1"/>
              <a:t>las</a:t>
            </a:r>
            <a:r>
              <a:rPr lang="en-US" dirty="0"/>
              <a:t> </a:t>
            </a:r>
            <a:r>
              <a:rPr lang="en-US" dirty="0" smtClean="0"/>
              <a:t>OSNs?</a:t>
            </a:r>
            <a:endParaRPr lang="en-US" dirty="0"/>
          </a:p>
          <a:p>
            <a:r>
              <a:rPr lang="en-US" b="1" dirty="0" err="1">
                <a:solidFill>
                  <a:schemeClr val="accent2"/>
                </a:solidFill>
              </a:rPr>
              <a:t>Intereses</a:t>
            </a:r>
            <a:r>
              <a:rPr lang="en-US" b="1" dirty="0">
                <a:solidFill>
                  <a:schemeClr val="accent2"/>
                </a:solidFill>
              </a:rPr>
              <a:t> de </a:t>
            </a:r>
            <a:r>
              <a:rPr lang="en-US" b="1" dirty="0" err="1">
                <a:solidFill>
                  <a:schemeClr val="accent2"/>
                </a:solidFill>
              </a:rPr>
              <a:t>las</a:t>
            </a:r>
            <a:r>
              <a:rPr lang="en-US" b="1" dirty="0">
                <a:solidFill>
                  <a:schemeClr val="accent2"/>
                </a:solidFill>
              </a:rPr>
              <a:t> personas, </a:t>
            </a:r>
            <a:r>
              <a:rPr lang="en-US" b="1" dirty="0" err="1">
                <a:solidFill>
                  <a:schemeClr val="accent2"/>
                </a:solidFill>
              </a:rPr>
              <a:t>personalidad</a:t>
            </a:r>
            <a:r>
              <a:rPr lang="en-US" b="1" dirty="0">
                <a:solidFill>
                  <a:schemeClr val="accent2"/>
                </a:solidFill>
              </a:rPr>
              <a:t> e </a:t>
            </a:r>
            <a:r>
              <a:rPr lang="en-US" b="1" dirty="0" err="1">
                <a:solidFill>
                  <a:schemeClr val="accent2"/>
                </a:solidFill>
              </a:rPr>
              <a:t>interacciones</a:t>
            </a:r>
            <a:r>
              <a:rPr lang="en-US" b="1" dirty="0">
                <a:solidFill>
                  <a:schemeClr val="accent2"/>
                </a:solidFill>
              </a:rPr>
              <a:t> </a:t>
            </a:r>
            <a:r>
              <a:rPr lang="en-US" b="1" dirty="0" err="1">
                <a:solidFill>
                  <a:schemeClr val="accent2"/>
                </a:solidFill>
              </a:rPr>
              <a:t>sociales</a:t>
            </a:r>
            <a:r>
              <a:rPr lang="en-US" b="1" dirty="0">
                <a:solidFill>
                  <a:schemeClr val="accent2"/>
                </a:solidFill>
              </a:rPr>
              <a:t>.</a:t>
            </a: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34</a:t>
            </a:fld>
            <a:endParaRPr lang="en-US" sz="1600" dirty="0"/>
          </a:p>
        </p:txBody>
      </p:sp>
    </p:spTree>
    <p:extLst>
      <p:ext uri="{BB962C8B-B14F-4D97-AF65-F5344CB8AC3E}">
        <p14:creationId xmlns:p14="http://schemas.microsoft.com/office/powerpoint/2010/main" val="155710867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337262" y="562932"/>
            <a:ext cx="2871527" cy="163483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Machine </a:t>
            </a:r>
            <a:r>
              <a:rPr lang="es-ES" sz="4400" dirty="0" err="1" smtClean="0"/>
              <a:t>Learning</a:t>
            </a:r>
            <a:endParaRPr lang="en-US" sz="4400" dirty="0"/>
          </a:p>
        </p:txBody>
      </p:sp>
      <p:pic>
        <p:nvPicPr>
          <p:cNvPr id="3" name="Imagen 2"/>
          <p:cNvPicPr>
            <a:picLocks noChangeAspect="1"/>
          </p:cNvPicPr>
          <p:nvPr/>
        </p:nvPicPr>
        <p:blipFill>
          <a:blip r:embed="rId3"/>
          <a:stretch>
            <a:fillRect/>
          </a:stretch>
        </p:blipFill>
        <p:spPr>
          <a:xfrm>
            <a:off x="3272957" y="158961"/>
            <a:ext cx="7646737" cy="6179317"/>
          </a:xfrm>
          <a:prstGeom prst="rect">
            <a:avLst/>
          </a:prstGeom>
        </p:spPr>
      </p:pic>
    </p:spTree>
    <p:extLst>
      <p:ext uri="{BB962C8B-B14F-4D97-AF65-F5344CB8AC3E}">
        <p14:creationId xmlns:p14="http://schemas.microsoft.com/office/powerpoint/2010/main" val="1882266216"/>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337262" y="316017"/>
            <a:ext cx="4579795" cy="163483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Machine </a:t>
            </a:r>
            <a:r>
              <a:rPr lang="es-ES" sz="4400" dirty="0" err="1" smtClean="0"/>
              <a:t>Learning</a:t>
            </a:r>
            <a:endParaRPr lang="en-US" sz="4400" dirty="0"/>
          </a:p>
        </p:txBody>
      </p:sp>
      <p:pic>
        <p:nvPicPr>
          <p:cNvPr id="4" name="Imagen 3"/>
          <p:cNvPicPr>
            <a:picLocks noChangeAspect="1"/>
          </p:cNvPicPr>
          <p:nvPr/>
        </p:nvPicPr>
        <p:blipFill>
          <a:blip r:embed="rId3"/>
          <a:stretch>
            <a:fillRect/>
          </a:stretch>
        </p:blipFill>
        <p:spPr>
          <a:xfrm>
            <a:off x="337262" y="1288711"/>
            <a:ext cx="6253319" cy="4630772"/>
          </a:xfrm>
          <a:prstGeom prst="rect">
            <a:avLst/>
          </a:prstGeom>
        </p:spPr>
      </p:pic>
      <p:pic>
        <p:nvPicPr>
          <p:cNvPr id="5" name="Imagen 4"/>
          <p:cNvPicPr>
            <a:picLocks noChangeAspect="1"/>
          </p:cNvPicPr>
          <p:nvPr/>
        </p:nvPicPr>
        <p:blipFill>
          <a:blip r:embed="rId4"/>
          <a:stretch>
            <a:fillRect/>
          </a:stretch>
        </p:blipFill>
        <p:spPr>
          <a:xfrm>
            <a:off x="6901132" y="316017"/>
            <a:ext cx="5106717" cy="3602334"/>
          </a:xfrm>
          <a:prstGeom prst="rect">
            <a:avLst/>
          </a:prstGeom>
        </p:spPr>
      </p:pic>
    </p:spTree>
    <p:extLst>
      <p:ext uri="{BB962C8B-B14F-4D97-AF65-F5344CB8AC3E}">
        <p14:creationId xmlns:p14="http://schemas.microsoft.com/office/powerpoint/2010/main" val="1608996086"/>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Big Data</a:t>
            </a:r>
            <a:endParaRPr lang="en-US" sz="4400" dirty="0"/>
          </a:p>
        </p:txBody>
      </p:sp>
      <p:sp>
        <p:nvSpPr>
          <p:cNvPr id="3" name="CuadroTexto 2"/>
          <p:cNvSpPr txBox="1"/>
          <p:nvPr/>
        </p:nvSpPr>
        <p:spPr>
          <a:xfrm>
            <a:off x="770399" y="1748758"/>
            <a:ext cx="10659601" cy="4247317"/>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Big data es una gran cantidad de datos que no cabe en la memoria de una sola máquina</a:t>
            </a:r>
            <a:r>
              <a:rPr lang="es-ES_tradnl" sz="2400" dirty="0" smtClean="0"/>
              <a:t>.</a:t>
            </a:r>
          </a:p>
          <a:p>
            <a:pPr marL="342900" indent="-342900">
              <a:spcBef>
                <a:spcPts val="600"/>
              </a:spcBef>
              <a:spcAft>
                <a:spcPts val="600"/>
              </a:spcAft>
              <a:buFont typeface="Arial" charset="0"/>
              <a:buChar char="•"/>
            </a:pPr>
            <a:r>
              <a:rPr lang="es-ES_tradnl" sz="2400" dirty="0" smtClean="0"/>
              <a:t>En </a:t>
            </a:r>
            <a:r>
              <a:rPr lang="es-ES_tradnl" sz="2400" dirty="0"/>
              <a:t>otras palabras, el tamaño de los datos en sí se convierte en parte del problema cuando se estudian. Además del </a:t>
            </a:r>
            <a:r>
              <a:rPr lang="es-ES_tradnl" sz="2400" u="sng" dirty="0"/>
              <a:t>volumen</a:t>
            </a:r>
            <a:r>
              <a:rPr lang="es-ES_tradnl" sz="2400" dirty="0"/>
              <a:t>, otras dos características principales de Big Data son la </a:t>
            </a:r>
            <a:r>
              <a:rPr lang="es-ES_tradnl" sz="2400" u="sng" dirty="0"/>
              <a:t>variedad</a:t>
            </a:r>
            <a:r>
              <a:rPr lang="es-ES_tradnl" sz="2400" dirty="0"/>
              <a:t> y la </a:t>
            </a:r>
            <a:r>
              <a:rPr lang="es-ES_tradnl" sz="2400" u="sng" dirty="0"/>
              <a:t>velocidad</a:t>
            </a:r>
            <a:r>
              <a:rPr lang="es-ES_tradnl" sz="2400" dirty="0"/>
              <a:t>; Estas son las famosas tres V de Big Data. </a:t>
            </a:r>
            <a:endParaRPr lang="es-ES_tradnl" sz="2400" dirty="0" smtClean="0"/>
          </a:p>
          <a:p>
            <a:pPr marL="342900" indent="-342900">
              <a:spcBef>
                <a:spcPts val="600"/>
              </a:spcBef>
              <a:spcAft>
                <a:spcPts val="600"/>
              </a:spcAft>
              <a:buFont typeface="Arial" charset="0"/>
              <a:buChar char="•"/>
            </a:pPr>
            <a:r>
              <a:rPr lang="es-ES_tradnl" sz="2400" dirty="0" smtClean="0"/>
              <a:t>Velocidad </a:t>
            </a:r>
            <a:r>
              <a:rPr lang="es-ES_tradnl" sz="2400" dirty="0"/>
              <a:t>significa velocidad de procesamiento de datos o qué tan rápido se procesan los datos. </a:t>
            </a:r>
            <a:endParaRPr lang="es-ES_tradnl" sz="2400" dirty="0" smtClean="0"/>
          </a:p>
          <a:p>
            <a:pPr marL="342900" indent="-342900">
              <a:spcBef>
                <a:spcPts val="600"/>
              </a:spcBef>
              <a:spcAft>
                <a:spcPts val="600"/>
              </a:spcAft>
              <a:buFont typeface="Arial" charset="0"/>
              <a:buChar char="•"/>
            </a:pPr>
            <a:r>
              <a:rPr lang="es-ES_tradnl" sz="2400" dirty="0" smtClean="0"/>
              <a:t>Variedad </a:t>
            </a:r>
            <a:r>
              <a:rPr lang="es-ES_tradnl" sz="2400" dirty="0"/>
              <a:t>denota varios tipos de fuentes de datos. Los </a:t>
            </a:r>
            <a:r>
              <a:rPr lang="es-ES_tradnl" sz="2400" i="1" dirty="0"/>
              <a:t>ruidos</a:t>
            </a:r>
            <a:r>
              <a:rPr lang="es-ES_tradnl" sz="2400" dirty="0"/>
              <a:t> surgen con mayor frecuencia en los conjuntos de fuentes de datos grandes y afectan los resultados de la minería, que requieren algoritmos de </a:t>
            </a:r>
            <a:r>
              <a:rPr lang="es-ES_tradnl" sz="2400" dirty="0" err="1"/>
              <a:t>preprocesamiento</a:t>
            </a:r>
            <a:r>
              <a:rPr lang="es-ES_tradnl" sz="2400" dirty="0"/>
              <a:t> de datos eficientes</a:t>
            </a:r>
            <a:r>
              <a:rPr lang="es-ES_tradnl" sz="2400" dirty="0" smtClean="0"/>
              <a:t>.</a:t>
            </a:r>
          </a:p>
        </p:txBody>
      </p:sp>
    </p:spTree>
    <p:extLst>
      <p:ext uri="{BB962C8B-B14F-4D97-AF65-F5344CB8AC3E}">
        <p14:creationId xmlns:p14="http://schemas.microsoft.com/office/powerpoint/2010/main" val="60870787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Big Data</a:t>
            </a:r>
            <a:endParaRPr lang="en-US" sz="4400" dirty="0"/>
          </a:p>
        </p:txBody>
      </p:sp>
      <p:sp>
        <p:nvSpPr>
          <p:cNvPr id="3" name="CuadroTexto 2"/>
          <p:cNvSpPr txBox="1"/>
          <p:nvPr/>
        </p:nvSpPr>
        <p:spPr>
          <a:xfrm>
            <a:off x="322313" y="1678914"/>
            <a:ext cx="3761118" cy="430887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Es </a:t>
            </a:r>
            <a:r>
              <a:rPr lang="es-ES_tradnl" sz="2400" dirty="0"/>
              <a:t>una certeza que obtendremos aún más datos con cada segundo que pase</a:t>
            </a:r>
            <a:r>
              <a:rPr lang="es-ES_tradnl" sz="2400" dirty="0" smtClean="0"/>
              <a:t>.</a:t>
            </a:r>
          </a:p>
          <a:p>
            <a:pPr marL="342900" indent="-342900">
              <a:spcBef>
                <a:spcPts val="600"/>
              </a:spcBef>
              <a:spcAft>
                <a:spcPts val="600"/>
              </a:spcAft>
              <a:buFont typeface="Arial" charset="0"/>
              <a:buChar char="•"/>
            </a:pPr>
            <a:r>
              <a:rPr lang="es-ES_tradnl" sz="2400" dirty="0" smtClean="0"/>
              <a:t>El </a:t>
            </a:r>
            <a:r>
              <a:rPr lang="es-ES_tradnl" sz="2400" dirty="0"/>
              <a:t>análisis de datos y las técnicas de visualización son los factores principales de las tareas de minería de datos relacionadas con datos masivos. </a:t>
            </a:r>
            <a:endParaRPr lang="es-ES_tradnl" sz="2400" dirty="0" smtClean="0"/>
          </a:p>
        </p:txBody>
      </p:sp>
      <p:cxnSp>
        <p:nvCxnSpPr>
          <p:cNvPr id="5" name="Conector recto de flecha 4"/>
          <p:cNvCxnSpPr/>
          <p:nvPr/>
        </p:nvCxnSpPr>
        <p:spPr>
          <a:xfrm flipH="1" flipV="1">
            <a:off x="5462792" y="2090401"/>
            <a:ext cx="16329" cy="360861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6" name="Conector recto de flecha 5"/>
          <p:cNvCxnSpPr/>
          <p:nvPr/>
        </p:nvCxnSpPr>
        <p:spPr>
          <a:xfrm flipV="1">
            <a:off x="5462792" y="5699015"/>
            <a:ext cx="5633356" cy="5443"/>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sp>
        <p:nvSpPr>
          <p:cNvPr id="7" name="CuadroTexto 6"/>
          <p:cNvSpPr txBox="1"/>
          <p:nvPr/>
        </p:nvSpPr>
        <p:spPr>
          <a:xfrm>
            <a:off x="4361016" y="3710042"/>
            <a:ext cx="1101776" cy="369332"/>
          </a:xfrm>
          <a:prstGeom prst="rect">
            <a:avLst/>
          </a:prstGeom>
          <a:noFill/>
        </p:spPr>
        <p:txBody>
          <a:bodyPr wrap="none" rtlCol="0">
            <a:spAutoFit/>
          </a:bodyPr>
          <a:lstStyle/>
          <a:p>
            <a:r>
              <a:rPr lang="en-US" smtClean="0"/>
              <a:t>confusion</a:t>
            </a:r>
            <a:endParaRPr lang="en-US"/>
          </a:p>
        </p:txBody>
      </p:sp>
      <p:sp>
        <p:nvSpPr>
          <p:cNvPr id="9" name="CuadroTexto 8"/>
          <p:cNvSpPr txBox="1"/>
          <p:nvPr/>
        </p:nvSpPr>
        <p:spPr>
          <a:xfrm>
            <a:off x="7633203" y="5829643"/>
            <a:ext cx="1292533" cy="369332"/>
          </a:xfrm>
          <a:prstGeom prst="rect">
            <a:avLst/>
          </a:prstGeom>
          <a:noFill/>
        </p:spPr>
        <p:txBody>
          <a:bodyPr wrap="none" rtlCol="0">
            <a:spAutoFit/>
          </a:bodyPr>
          <a:lstStyle/>
          <a:p>
            <a:r>
              <a:rPr lang="en-US" dirty="0" smtClean="0"/>
              <a:t>information</a:t>
            </a:r>
            <a:endParaRPr lang="en-US" dirty="0"/>
          </a:p>
        </p:txBody>
      </p:sp>
      <p:sp>
        <p:nvSpPr>
          <p:cNvPr id="10" name="Forma libre 9"/>
          <p:cNvSpPr/>
          <p:nvPr/>
        </p:nvSpPr>
        <p:spPr>
          <a:xfrm>
            <a:off x="6034291" y="2596586"/>
            <a:ext cx="4131129" cy="2726905"/>
          </a:xfrm>
          <a:custGeom>
            <a:avLst/>
            <a:gdLst>
              <a:gd name="connsiteX0" fmla="*/ 0 w 4131129"/>
              <a:gd name="connsiteY0" fmla="*/ 0 h 2726905"/>
              <a:gd name="connsiteX1" fmla="*/ 2139043 w 4131129"/>
              <a:gd name="connsiteY1" fmla="*/ 2726872 h 2726905"/>
              <a:gd name="connsiteX2" fmla="*/ 4131129 w 4131129"/>
              <a:gd name="connsiteY2" fmla="*/ 65314 h 2726905"/>
            </a:gdLst>
            <a:ahLst/>
            <a:cxnLst>
              <a:cxn ang="0">
                <a:pos x="connsiteX0" y="connsiteY0"/>
              </a:cxn>
              <a:cxn ang="0">
                <a:pos x="connsiteX1" y="connsiteY1"/>
              </a:cxn>
              <a:cxn ang="0">
                <a:pos x="connsiteX2" y="connsiteY2"/>
              </a:cxn>
            </a:cxnLst>
            <a:rect l="l" t="t" r="r" b="b"/>
            <a:pathLst>
              <a:path w="4131129" h="2726905">
                <a:moveTo>
                  <a:pt x="0" y="0"/>
                </a:moveTo>
                <a:cubicBezTo>
                  <a:pt x="725261" y="1357993"/>
                  <a:pt x="1450522" y="2715986"/>
                  <a:pt x="2139043" y="2726872"/>
                </a:cubicBezTo>
                <a:cubicBezTo>
                  <a:pt x="2827564" y="2737758"/>
                  <a:pt x="4131129" y="65314"/>
                  <a:pt x="4131129" y="65314"/>
                </a:cubicBezTo>
              </a:path>
            </a:pathLst>
          </a:custGeom>
          <a:noFill/>
          <a:ln w="127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238683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Big Data</a:t>
            </a:r>
            <a:endParaRPr lang="en-US" sz="4400" dirty="0"/>
          </a:p>
        </p:txBody>
      </p:sp>
      <p:sp>
        <p:nvSpPr>
          <p:cNvPr id="3" name="CuadroTexto 2"/>
          <p:cNvSpPr txBox="1"/>
          <p:nvPr/>
        </p:nvSpPr>
        <p:spPr>
          <a:xfrm>
            <a:off x="770399" y="1817770"/>
            <a:ext cx="10659601" cy="403187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Algunos tipos de datos que son importantes para Big Data son los siguientes:</a:t>
            </a:r>
          </a:p>
          <a:p>
            <a:pPr marL="800100" lvl="1" indent="-342900">
              <a:spcBef>
                <a:spcPts val="600"/>
              </a:spcBef>
              <a:spcAft>
                <a:spcPts val="600"/>
              </a:spcAft>
              <a:buFont typeface="Arial" charset="0"/>
              <a:buChar char="•"/>
            </a:pPr>
            <a:r>
              <a:rPr lang="es-ES_tradnl" sz="2400" dirty="0"/>
              <a:t>Los datos del </a:t>
            </a:r>
            <a:r>
              <a:rPr lang="es-ES_tradnl" sz="2400" b="1" dirty="0"/>
              <a:t>video</a:t>
            </a:r>
            <a:r>
              <a:rPr lang="es-ES_tradnl" sz="2400" dirty="0"/>
              <a:t> de la cámara, que incluye más metadatos para el análisis a fin de acelerar las investigaciones de delitos, inteligencia militar, etc.</a:t>
            </a:r>
          </a:p>
          <a:p>
            <a:pPr marL="800100" lvl="1" indent="-342900">
              <a:spcBef>
                <a:spcPts val="600"/>
              </a:spcBef>
              <a:spcAft>
                <a:spcPts val="600"/>
              </a:spcAft>
              <a:buFont typeface="Arial" charset="0"/>
              <a:buChar char="•"/>
            </a:pPr>
            <a:r>
              <a:rPr lang="es-ES_tradnl" sz="2400" dirty="0"/>
              <a:t>El segundo tipo de datos proviene de </a:t>
            </a:r>
            <a:r>
              <a:rPr lang="es-ES_tradnl" sz="2400" b="1" dirty="0"/>
              <a:t>sensores</a:t>
            </a:r>
            <a:r>
              <a:rPr lang="es-ES_tradnl" sz="2400" dirty="0"/>
              <a:t> integrados, como sensores médicos, para monitorear posibles brotes de virus</a:t>
            </a:r>
            <a:r>
              <a:rPr lang="es-ES_tradnl" sz="2400" dirty="0" smtClean="0"/>
              <a:t>.</a:t>
            </a:r>
          </a:p>
          <a:p>
            <a:pPr marL="800100" lvl="1" indent="-342900">
              <a:spcBef>
                <a:spcPts val="600"/>
              </a:spcBef>
              <a:spcAft>
                <a:spcPts val="600"/>
              </a:spcAft>
              <a:buFont typeface="Arial" charset="0"/>
              <a:buChar char="•"/>
            </a:pPr>
            <a:r>
              <a:rPr lang="es-ES_tradnl" sz="2400" dirty="0"/>
              <a:t>El tercer tipo de datos es de entretenimiento, información publicada libremente por las </a:t>
            </a:r>
            <a:r>
              <a:rPr lang="es-ES_tradnl" sz="2400" b="1" dirty="0"/>
              <a:t>redes sociales</a:t>
            </a:r>
            <a:r>
              <a:rPr lang="es-ES_tradnl" sz="2400" dirty="0"/>
              <a:t> por cualquier persona.</a:t>
            </a:r>
          </a:p>
          <a:p>
            <a:pPr marL="800100" lvl="1" indent="-342900">
              <a:spcBef>
                <a:spcPts val="600"/>
              </a:spcBef>
              <a:spcAft>
                <a:spcPts val="600"/>
              </a:spcAft>
              <a:buFont typeface="Arial" charset="0"/>
              <a:buChar char="•"/>
            </a:pPr>
            <a:r>
              <a:rPr lang="es-ES_tradnl" sz="2400" dirty="0"/>
              <a:t>El último tipo de datos son las </a:t>
            </a:r>
            <a:r>
              <a:rPr lang="es-ES_tradnl" sz="2400" b="1" dirty="0"/>
              <a:t>imágenes</a:t>
            </a:r>
            <a:r>
              <a:rPr lang="es-ES_tradnl" sz="2400" dirty="0"/>
              <a:t> del consumidor, agregadas de las redes sociales, y es importante etiquetarlas como imágenes similares. </a:t>
            </a:r>
          </a:p>
        </p:txBody>
      </p:sp>
    </p:spTree>
    <p:extLst>
      <p:ext uri="{BB962C8B-B14F-4D97-AF65-F5344CB8AC3E}">
        <p14:creationId xmlns:p14="http://schemas.microsoft.com/office/powerpoint/2010/main" val="170862836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3</a:t>
            </a:r>
            <a:br>
              <a:rPr lang="es-AR" sz="4400" b="1" dirty="0" smtClean="0">
                <a:solidFill>
                  <a:srgbClr val="000000"/>
                </a:solidFill>
                <a:latin typeface="Arial Narrow" charset="0"/>
              </a:rPr>
            </a:br>
            <a:r>
              <a:rPr lang="es-AR" sz="4400" b="1" dirty="0">
                <a:solidFill>
                  <a:srgbClr val="000000"/>
                </a:solidFill>
                <a:latin typeface="Arial Narrow" charset="0"/>
              </a:rPr>
              <a:t/>
            </a:r>
            <a:br>
              <a:rPr lang="es-AR" sz="4400" b="1" dirty="0">
                <a:solidFill>
                  <a:srgbClr val="000000"/>
                </a:solidFill>
                <a:latin typeface="Arial Narrow" charset="0"/>
              </a:rPr>
            </a:br>
            <a:r>
              <a:rPr lang="es-AR" sz="4400" dirty="0" smtClean="0">
                <a:solidFill>
                  <a:srgbClr val="000000"/>
                </a:solidFill>
                <a:latin typeface="Arial Narrow" charset="0"/>
              </a:rPr>
              <a:t>La </a:t>
            </a:r>
            <a:r>
              <a:rPr lang="es-AR" sz="4400" dirty="0">
                <a:solidFill>
                  <a:srgbClr val="000000"/>
                </a:solidFill>
                <a:latin typeface="Arial Narrow" charset="0"/>
              </a:rPr>
              <a:t>importancia de los datos y su </a:t>
            </a:r>
            <a:r>
              <a:rPr lang="es-AR" sz="4400" dirty="0" smtClean="0">
                <a:solidFill>
                  <a:srgbClr val="000000"/>
                </a:solidFill>
                <a:latin typeface="Arial Narrow" charset="0"/>
              </a:rPr>
              <a:t>análisis</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1139899289"/>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Big Data</a:t>
            </a:r>
            <a:endParaRPr lang="en-US" sz="4400" dirty="0"/>
          </a:p>
        </p:txBody>
      </p:sp>
      <p:sp>
        <p:nvSpPr>
          <p:cNvPr id="3" name="CuadroTexto 2"/>
          <p:cNvSpPr txBox="1"/>
          <p:nvPr/>
        </p:nvSpPr>
        <p:spPr>
          <a:xfrm>
            <a:off x="770399" y="2024806"/>
            <a:ext cx="10659601" cy="193899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Aquí </a:t>
            </a:r>
            <a:r>
              <a:rPr lang="es-ES_tradnl" sz="2400" dirty="0"/>
              <a:t>hay una tabla que ilustra la historia del crecimiento del tamaño de los datos. Muestra que la información será más del doble cada dos años, cambiando la forma en que los investigadores o las empresas administran y extraen valor a través de técnicas de minería de datos de los datos, revelando nuevos estudios </a:t>
            </a:r>
            <a:r>
              <a:rPr lang="es-ES_tradnl" sz="2400" dirty="0" smtClean="0"/>
              <a:t>para </a:t>
            </a:r>
            <a:r>
              <a:rPr lang="es-ES_tradnl" sz="2400" dirty="0" err="1" smtClean="0"/>
              <a:t>an</a:t>
            </a:r>
            <a:r>
              <a:rPr lang="es-ES" sz="2400" dirty="0" err="1" smtClean="0"/>
              <a:t>álisis</a:t>
            </a:r>
            <a:r>
              <a:rPr lang="es-ES" sz="2400" dirty="0" smtClean="0"/>
              <a:t> de datos</a:t>
            </a:r>
            <a:endParaRPr lang="es-ES_tradnl" sz="2400" dirty="0"/>
          </a:p>
        </p:txBody>
      </p:sp>
    </p:spTree>
    <p:extLst>
      <p:ext uri="{BB962C8B-B14F-4D97-AF65-F5344CB8AC3E}">
        <p14:creationId xmlns:p14="http://schemas.microsoft.com/office/powerpoint/2010/main" val="783022724"/>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770399" y="389066"/>
            <a:ext cx="10325749" cy="105472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Big Data</a:t>
            </a:r>
            <a:endParaRPr lang="en-US" sz="4400" dirty="0"/>
          </a:p>
        </p:txBody>
      </p:sp>
      <p:pic>
        <p:nvPicPr>
          <p:cNvPr id="4" name="Imagen 3"/>
          <p:cNvPicPr>
            <a:picLocks noChangeAspect="1"/>
          </p:cNvPicPr>
          <p:nvPr/>
        </p:nvPicPr>
        <p:blipFill>
          <a:blip r:embed="rId3"/>
          <a:stretch>
            <a:fillRect/>
          </a:stretch>
        </p:blipFill>
        <p:spPr>
          <a:xfrm>
            <a:off x="1193693" y="1294364"/>
            <a:ext cx="9753600" cy="4737100"/>
          </a:xfrm>
          <a:prstGeom prst="rect">
            <a:avLst/>
          </a:prstGeom>
        </p:spPr>
      </p:pic>
    </p:spTree>
    <p:extLst>
      <p:ext uri="{BB962C8B-B14F-4D97-AF65-F5344CB8AC3E}">
        <p14:creationId xmlns:p14="http://schemas.microsoft.com/office/powerpoint/2010/main" val="388258457"/>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8" name="Título 1"/>
          <p:cNvSpPr txBox="1">
            <a:spLocks/>
          </p:cNvSpPr>
          <p:nvPr/>
        </p:nvSpPr>
        <p:spPr>
          <a:xfrm>
            <a:off x="770399" y="446162"/>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Online Social </a:t>
            </a:r>
            <a:r>
              <a:rPr lang="en-US" sz="4400" dirty="0"/>
              <a:t>N</a:t>
            </a:r>
            <a:r>
              <a:rPr lang="en-US" sz="4400" dirty="0" smtClean="0"/>
              <a:t>etwork</a:t>
            </a:r>
            <a:endParaRPr lang="en-US" sz="4400" dirty="0"/>
          </a:p>
        </p:txBody>
      </p:sp>
      <p:sp>
        <p:nvSpPr>
          <p:cNvPr id="5" name="Marcador de contenido 2"/>
          <p:cNvSpPr txBox="1">
            <a:spLocks/>
          </p:cNvSpPr>
          <p:nvPr/>
        </p:nvSpPr>
        <p:spPr>
          <a:xfrm>
            <a:off x="586596" y="1242204"/>
            <a:ext cx="10706244" cy="482283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Las características esenciales de una red social son las siguientes</a:t>
            </a:r>
            <a:r>
              <a:rPr lang="es-ES_tradnl" sz="2400" dirty="0" smtClean="0"/>
              <a:t>: </a:t>
            </a:r>
          </a:p>
          <a:p>
            <a:pPr marL="292608" lvl="1" indent="0">
              <a:buClr>
                <a:schemeClr val="tx1"/>
              </a:buClr>
              <a:buNone/>
            </a:pPr>
            <a:r>
              <a:rPr lang="es-ES_tradnl" sz="2400" dirty="0" smtClean="0"/>
              <a:t>• </a:t>
            </a:r>
            <a:r>
              <a:rPr lang="es-ES_tradnl" sz="2400" dirty="0"/>
              <a:t>Hay una colección de entidades que participan en la red. Por lo general, estas entidades son personas, pero podrían ser algo </a:t>
            </a:r>
            <a:r>
              <a:rPr lang="es-ES_tradnl" sz="2400" dirty="0" smtClean="0"/>
              <a:t>distinto</a:t>
            </a:r>
            <a:r>
              <a:rPr lang="es-ES_tradnl" sz="2400" dirty="0"/>
              <a:t>.</a:t>
            </a:r>
          </a:p>
          <a:p>
            <a:pPr marL="292608" lvl="1" indent="0">
              <a:buClr>
                <a:schemeClr val="tx1"/>
              </a:buClr>
              <a:buNone/>
            </a:pPr>
            <a:r>
              <a:rPr lang="es-ES_tradnl" sz="2400" dirty="0"/>
              <a:t>• Existe al menos una relación entre las entidades de la red. En Facebook, esta relación se llama </a:t>
            </a:r>
            <a:r>
              <a:rPr lang="es-ES_tradnl" sz="2400" i="1" dirty="0"/>
              <a:t>amigos</a:t>
            </a:r>
            <a:r>
              <a:rPr lang="es-ES_tradnl" sz="2400" dirty="0"/>
              <a:t>. A veces, la relación es todo o nada; dos personas son amigos o no lo son. E</a:t>
            </a:r>
            <a:r>
              <a:rPr lang="es-ES_tradnl" sz="2400" dirty="0" smtClean="0"/>
              <a:t>n </a:t>
            </a:r>
            <a:r>
              <a:rPr lang="es-ES_tradnl" sz="2400" dirty="0"/>
              <a:t>otros ejemplos de redes sociales, la relación tiene un </a:t>
            </a:r>
            <a:r>
              <a:rPr lang="es-ES_tradnl" sz="2400" dirty="0" smtClean="0"/>
              <a:t>grado, </a:t>
            </a:r>
            <a:r>
              <a:rPr lang="es-ES_tradnl" sz="2400" dirty="0"/>
              <a:t>por ejemplo, amigos, familiares, conocidos o ninguno como en Google+. Podría ser un número real; </a:t>
            </a:r>
            <a:r>
              <a:rPr lang="es-ES_tradnl" sz="2400" dirty="0" smtClean="0"/>
              <a:t>un </a:t>
            </a:r>
            <a:r>
              <a:rPr lang="es-ES_tradnl" sz="2400" dirty="0"/>
              <a:t>ejemplo sería la fracción del día promedio que dos personas pasan hablando entre sí</a:t>
            </a:r>
            <a:r>
              <a:rPr lang="es-ES_tradnl" sz="2400" dirty="0" smtClean="0"/>
              <a:t>.</a:t>
            </a:r>
          </a:p>
          <a:p>
            <a:pPr marL="292608" lvl="1" indent="0">
              <a:buClr>
                <a:schemeClr val="tx1"/>
              </a:buClr>
              <a:buNone/>
            </a:pPr>
            <a:r>
              <a:rPr lang="es-ES_tradnl" sz="2400" dirty="0"/>
              <a:t> • Existe un supuesto de </a:t>
            </a:r>
            <a:r>
              <a:rPr lang="es-ES_tradnl" sz="2400" i="1" dirty="0"/>
              <a:t>no aleatoriedad</a:t>
            </a:r>
            <a:r>
              <a:rPr lang="es-ES_tradnl" sz="2400" dirty="0"/>
              <a:t> o localidad. Esta condición es la más difícil de formalizar, pero la intuición es que </a:t>
            </a:r>
            <a:r>
              <a:rPr lang="es-ES_tradnl" sz="2400" u="sng" dirty="0"/>
              <a:t>las relaciones tienden a agruparse</a:t>
            </a:r>
            <a:r>
              <a:rPr lang="es-ES_tradnl" sz="2400" dirty="0"/>
              <a:t>. Es decir, si la entidad A está relacionada con B y C, entonces hay una probabilidad mayor </a:t>
            </a:r>
            <a:r>
              <a:rPr lang="es-ES_tradnl" sz="2400" dirty="0" smtClean="0"/>
              <a:t>de </a:t>
            </a:r>
            <a:r>
              <a:rPr lang="es-ES_tradnl" sz="2400" dirty="0"/>
              <a:t>que B y C estén relacionados.</a:t>
            </a:r>
          </a:p>
          <a:p>
            <a:pPr>
              <a:buClr>
                <a:schemeClr val="tx1"/>
              </a:buClr>
              <a:buFont typeface="Arial" charset="0"/>
              <a:buChar char="•"/>
            </a:pPr>
            <a:endParaRPr lang="es-ES_tradnl" sz="2400" dirty="0"/>
          </a:p>
        </p:txBody>
      </p:sp>
    </p:spTree>
    <p:extLst>
      <p:ext uri="{BB962C8B-B14F-4D97-AF65-F5344CB8AC3E}">
        <p14:creationId xmlns:p14="http://schemas.microsoft.com/office/powerpoint/2010/main" val="1420901067"/>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Text mining</a:t>
            </a:r>
            <a:endParaRPr lang="en-US" sz="4400" dirty="0"/>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Se </a:t>
            </a:r>
            <a:r>
              <a:rPr lang="es-ES_tradnl" sz="2400" dirty="0"/>
              <a:t>basa en los datos de texto, </a:t>
            </a:r>
            <a:r>
              <a:rPr lang="es-ES_tradnl" sz="2400" dirty="0" smtClean="0"/>
              <a:t>y se ocupa de </a:t>
            </a:r>
            <a:r>
              <a:rPr lang="es-ES_tradnl" sz="2400" dirty="0"/>
              <a:t>obtener información relevante </a:t>
            </a:r>
            <a:r>
              <a:rPr lang="es-ES_tradnl" sz="2400" dirty="0" smtClean="0"/>
              <a:t>de cantidades de texto </a:t>
            </a:r>
            <a:r>
              <a:rPr lang="es-ES_tradnl" sz="2400" dirty="0"/>
              <a:t>en </a:t>
            </a:r>
            <a:r>
              <a:rPr lang="es-ES_tradnl" sz="2400" i="1" dirty="0"/>
              <a:t>lenguaje </a:t>
            </a:r>
            <a:r>
              <a:rPr lang="es-ES_tradnl" sz="2400" i="1" dirty="0" smtClean="0"/>
              <a:t>natural </a:t>
            </a:r>
            <a:r>
              <a:rPr lang="es-ES_tradnl" sz="2400" dirty="0"/>
              <a:t>y la búsqueda de relaciones interesantes, correlación sintáctica o asociación semántica entre las entidades o términos extraídos. </a:t>
            </a:r>
            <a:endParaRPr lang="es-ES_tradnl" sz="2400" dirty="0" smtClean="0"/>
          </a:p>
          <a:p>
            <a:pPr>
              <a:buClr>
                <a:schemeClr val="tx1"/>
              </a:buClr>
              <a:buFont typeface="Arial" charset="0"/>
              <a:buChar char="•"/>
            </a:pPr>
            <a:r>
              <a:rPr lang="es-ES_tradnl" sz="2400" dirty="0" smtClean="0"/>
              <a:t>También </a:t>
            </a:r>
            <a:r>
              <a:rPr lang="es-ES_tradnl" sz="2400" dirty="0"/>
              <a:t>se define como procesamiento automático o semiautomático de texto</a:t>
            </a:r>
            <a:r>
              <a:rPr lang="es-ES_tradnl" sz="2400" dirty="0" smtClean="0"/>
              <a:t>.</a:t>
            </a:r>
          </a:p>
          <a:p>
            <a:pPr>
              <a:buClr>
                <a:schemeClr val="tx1"/>
              </a:buClr>
              <a:buFont typeface="Arial" charset="0"/>
              <a:buChar char="•"/>
            </a:pPr>
            <a:r>
              <a:rPr lang="es-ES_tradnl" sz="2400" dirty="0" smtClean="0"/>
              <a:t>Los </a:t>
            </a:r>
            <a:r>
              <a:rPr lang="es-ES_tradnl" sz="2400" dirty="0"/>
              <a:t>algoritmos relacionados incluyen agrupamiento de </a:t>
            </a:r>
            <a:r>
              <a:rPr lang="es-ES_tradnl" sz="2400" dirty="0" smtClean="0"/>
              <a:t>texto (</a:t>
            </a:r>
            <a:r>
              <a:rPr lang="es-ES_tradnl" sz="2400" dirty="0" err="1" smtClean="0"/>
              <a:t>clustering</a:t>
            </a:r>
            <a:r>
              <a:rPr lang="es-ES_tradnl" sz="2400" dirty="0" smtClean="0"/>
              <a:t>), </a:t>
            </a:r>
            <a:r>
              <a:rPr lang="es-ES_tradnl" sz="2400" dirty="0"/>
              <a:t>clasificación de texto, procesamiento de lenguaje natural y minería web. </a:t>
            </a:r>
            <a:endParaRPr lang="es-ES_tradnl" sz="2400" dirty="0" smtClean="0"/>
          </a:p>
          <a:p>
            <a:pPr>
              <a:buClr>
                <a:schemeClr val="tx1"/>
              </a:buClr>
              <a:buFont typeface="Arial" charset="0"/>
              <a:buChar char="•"/>
            </a:pPr>
            <a:r>
              <a:rPr lang="es-ES_tradnl" sz="2400" dirty="0" smtClean="0"/>
              <a:t>El </a:t>
            </a:r>
            <a:r>
              <a:rPr lang="es-ES_tradnl" sz="2400" dirty="0"/>
              <a:t>texto suele ser una colección de documentos no estructurados, que serán </a:t>
            </a:r>
            <a:r>
              <a:rPr lang="es-ES_tradnl" sz="2400" dirty="0" err="1"/>
              <a:t>preprocesados</a:t>
            </a:r>
            <a:r>
              <a:rPr lang="es-ES_tradnl" sz="2400" dirty="0"/>
              <a:t> ​​y transformados en una representación numérica y estructurada. </a:t>
            </a:r>
            <a:endParaRPr lang="es-ES_tradnl" sz="2400" dirty="0" smtClean="0"/>
          </a:p>
        </p:txBody>
      </p:sp>
    </p:spTree>
    <p:extLst>
      <p:ext uri="{BB962C8B-B14F-4D97-AF65-F5344CB8AC3E}">
        <p14:creationId xmlns:p14="http://schemas.microsoft.com/office/powerpoint/2010/main" val="112408928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Text mining</a:t>
            </a:r>
            <a:endParaRPr lang="en-US" sz="4400" dirty="0"/>
          </a:p>
        </p:txBody>
      </p:sp>
      <p:sp>
        <p:nvSpPr>
          <p:cNvPr id="5" name="Marcador de contenido 2"/>
          <p:cNvSpPr txBox="1">
            <a:spLocks/>
          </p:cNvSpPr>
          <p:nvPr/>
        </p:nvSpPr>
        <p:spPr>
          <a:xfrm>
            <a:off x="770399" y="1646740"/>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El proceso de minería de texto se describe de la siguiente manera</a:t>
            </a:r>
            <a:r>
              <a:rPr lang="es-ES_tradnl" sz="2400" dirty="0" smtClean="0"/>
              <a:t>:</a:t>
            </a:r>
          </a:p>
          <a:p>
            <a:pPr>
              <a:buClr>
                <a:schemeClr val="tx1"/>
              </a:buClr>
              <a:buFont typeface="Arial" charset="0"/>
              <a:buChar char="•"/>
            </a:pPr>
            <a:endParaRPr lang="es-ES_tradnl" sz="2400" dirty="0" smtClean="0"/>
          </a:p>
          <a:p>
            <a:pPr marL="292608" lvl="1" indent="0">
              <a:buClr>
                <a:schemeClr val="tx1"/>
              </a:buClr>
              <a:buNone/>
            </a:pPr>
            <a:r>
              <a:rPr lang="es-ES_tradnl" sz="2400" dirty="0" smtClean="0"/>
              <a:t>• La minería de texto comienza con la preparación del corpus de texto, que son informes, cartas, etc.</a:t>
            </a:r>
          </a:p>
          <a:p>
            <a:pPr marL="292608" lvl="1" indent="0">
              <a:buClr>
                <a:schemeClr val="tx1"/>
              </a:buClr>
              <a:buNone/>
            </a:pPr>
            <a:r>
              <a:rPr lang="es-ES_tradnl" sz="2400" dirty="0" smtClean="0"/>
              <a:t>• </a:t>
            </a:r>
            <a:r>
              <a:rPr lang="es-ES_tradnl" sz="2400" dirty="0"/>
              <a:t>El segundo paso es construir una base de datos de texto semiestructurada que se base en el corpus de texto</a:t>
            </a:r>
            <a:r>
              <a:rPr lang="es-ES_tradnl" sz="2400" dirty="0" smtClean="0"/>
              <a:t>.</a:t>
            </a:r>
          </a:p>
          <a:p>
            <a:pPr marL="292608" lvl="1" indent="0">
              <a:buClr>
                <a:schemeClr val="tx1"/>
              </a:buClr>
              <a:buNone/>
            </a:pPr>
            <a:r>
              <a:rPr lang="es-ES_tradnl" sz="2400" dirty="0" smtClean="0"/>
              <a:t>• </a:t>
            </a:r>
            <a:r>
              <a:rPr lang="es-ES_tradnl" sz="2400" dirty="0"/>
              <a:t>El tercer paso es construir una matriz de término-documento en la que se incluya la frecuencia del </a:t>
            </a:r>
            <a:r>
              <a:rPr lang="es-ES_tradnl" sz="2400" dirty="0" smtClean="0"/>
              <a:t>término</a:t>
            </a:r>
          </a:p>
          <a:p>
            <a:pPr marL="292608" lvl="1" indent="0">
              <a:buClr>
                <a:schemeClr val="tx1"/>
              </a:buClr>
              <a:buNone/>
            </a:pPr>
            <a:r>
              <a:rPr lang="es-ES_tradnl" sz="2400" dirty="0" smtClean="0"/>
              <a:t>• El resultado final es un análisis posterior, como análisis de texto, análisis semántico, recuperación de información y resumen de información.</a:t>
            </a:r>
            <a:endParaRPr lang="es-ES_tradnl" sz="2400" dirty="0"/>
          </a:p>
        </p:txBody>
      </p:sp>
    </p:spTree>
    <p:extLst>
      <p:ext uri="{BB962C8B-B14F-4D97-AF65-F5344CB8AC3E}">
        <p14:creationId xmlns:p14="http://schemas.microsoft.com/office/powerpoint/2010/main" val="1781809819"/>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6</a:t>
            </a:r>
            <a:br>
              <a:rPr lang="es-AR" sz="4400" b="1" dirty="0" smtClean="0">
                <a:solidFill>
                  <a:srgbClr val="000000"/>
                </a:solidFill>
                <a:latin typeface="Arial Narrow" charset="0"/>
              </a:rPr>
            </a:br>
            <a:r>
              <a:rPr lang="es-AR" sz="4400" b="1" dirty="0" smtClean="0">
                <a:solidFill>
                  <a:srgbClr val="000000"/>
                </a:solidFill>
                <a:latin typeface="Arial Narrow" charset="0"/>
              </a:rPr>
              <a:t/>
            </a:r>
            <a:br>
              <a:rPr lang="es-AR" sz="4400" b="1" dirty="0" smtClean="0">
                <a:solidFill>
                  <a:srgbClr val="000000"/>
                </a:solidFill>
                <a:latin typeface="Arial Narrow" charset="0"/>
              </a:rPr>
            </a:br>
            <a:r>
              <a:rPr lang="es-AR" sz="4400" dirty="0" smtClean="0">
                <a:solidFill>
                  <a:srgbClr val="000000"/>
                </a:solidFill>
                <a:latin typeface="Arial Narrow" charset="0"/>
              </a:rPr>
              <a:t>Caso Netflix</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pic>
        <p:nvPicPr>
          <p:cNvPr id="4" name="Imagen 3"/>
          <p:cNvPicPr>
            <a:picLocks noChangeAspect="1"/>
          </p:cNvPicPr>
          <p:nvPr/>
        </p:nvPicPr>
        <p:blipFill>
          <a:blip r:embed="rId2"/>
          <a:stretch>
            <a:fillRect/>
          </a:stretch>
        </p:blipFill>
        <p:spPr>
          <a:xfrm>
            <a:off x="7104380" y="4634587"/>
            <a:ext cx="4051300" cy="1460500"/>
          </a:xfrm>
          <a:prstGeom prst="rect">
            <a:avLst/>
          </a:prstGeom>
        </p:spPr>
      </p:pic>
    </p:spTree>
    <p:extLst>
      <p:ext uri="{BB962C8B-B14F-4D97-AF65-F5344CB8AC3E}">
        <p14:creationId xmlns:p14="http://schemas.microsoft.com/office/powerpoint/2010/main" val="1270797161"/>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472688" y="222586"/>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ltLang="ko-KR" sz="4400" dirty="0"/>
              <a:t>Netflix</a:t>
            </a:r>
            <a:endParaRPr lang="en-US" sz="4400" dirty="0"/>
          </a:p>
        </p:txBody>
      </p:sp>
      <p:sp>
        <p:nvSpPr>
          <p:cNvPr id="6" name="내용 개체 틀 2"/>
          <p:cNvSpPr txBox="1">
            <a:spLocks/>
          </p:cNvSpPr>
          <p:nvPr/>
        </p:nvSpPr>
        <p:spPr>
          <a:xfrm>
            <a:off x="148856" y="1001055"/>
            <a:ext cx="4593265" cy="4423065"/>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ko-KR" sz="2800" dirty="0" err="1" smtClean="0"/>
              <a:t>Nuestro</a:t>
            </a:r>
            <a:r>
              <a:rPr lang="en-US" altLang="ko-KR" sz="2800" dirty="0" smtClean="0"/>
              <a:t> </a:t>
            </a:r>
            <a:r>
              <a:rPr lang="en-US" altLang="ko-KR" sz="2800" dirty="0" err="1" smtClean="0"/>
              <a:t>sistema</a:t>
            </a:r>
            <a:r>
              <a:rPr lang="en-US" altLang="ko-KR" sz="2800" dirty="0" smtClean="0"/>
              <a:t> </a:t>
            </a:r>
            <a:r>
              <a:rPr lang="en-US" altLang="ko-KR" sz="2800" dirty="0" err="1" smtClean="0"/>
              <a:t>necesita</a:t>
            </a:r>
            <a:r>
              <a:rPr lang="en-US" altLang="ko-KR" sz="2800" dirty="0" smtClean="0"/>
              <a:t> </a:t>
            </a:r>
            <a:r>
              <a:rPr lang="en-US" altLang="ko-KR" sz="2800" dirty="0" err="1" smtClean="0"/>
              <a:t>conocer</a:t>
            </a:r>
            <a:r>
              <a:rPr lang="en-US" altLang="ko-KR" sz="2800" dirty="0" smtClean="0"/>
              <a:t> el </a:t>
            </a:r>
            <a:r>
              <a:rPr lang="en-US" altLang="ko-KR" sz="2800" dirty="0" err="1" smtClean="0"/>
              <a:t>historial</a:t>
            </a:r>
            <a:r>
              <a:rPr lang="en-US" altLang="ko-KR" sz="2800" dirty="0" smtClean="0"/>
              <a:t> de </a:t>
            </a:r>
            <a:r>
              <a:rPr lang="en-US" altLang="ko-KR" sz="2800" dirty="0" err="1" smtClean="0"/>
              <a:t>visualización</a:t>
            </a:r>
            <a:r>
              <a:rPr lang="en-US" altLang="ko-KR" sz="2800" dirty="0" smtClean="0"/>
              <a:t> </a:t>
            </a:r>
            <a:r>
              <a:rPr lang="en-US" altLang="ko-KR" sz="2800" dirty="0" err="1" smtClean="0"/>
              <a:t>completo</a:t>
            </a:r>
            <a:r>
              <a:rPr lang="en-US" altLang="ko-KR" sz="2800" dirty="0" smtClean="0"/>
              <a:t> de </a:t>
            </a:r>
            <a:r>
              <a:rPr lang="en-US" altLang="ko-KR" sz="2800" dirty="0" err="1" smtClean="0"/>
              <a:t>cada</a:t>
            </a:r>
            <a:r>
              <a:rPr lang="en-US" altLang="ko-KR" sz="2800" dirty="0" smtClean="0"/>
              <a:t> </a:t>
            </a:r>
            <a:r>
              <a:rPr lang="en-US" altLang="ko-KR" sz="2800" dirty="0" err="1" smtClean="0"/>
              <a:t>miembro</a:t>
            </a:r>
            <a:r>
              <a:rPr lang="en-US" altLang="ko-KR" sz="2800" dirty="0" smtClean="0"/>
              <a:t> </a:t>
            </a:r>
            <a:r>
              <a:rPr lang="en-US" altLang="ko-KR" sz="2800" dirty="0" err="1" smtClean="0"/>
              <a:t>mientras</a:t>
            </a:r>
            <a:r>
              <a:rPr lang="en-US" altLang="ko-KR" sz="2800" dirty="0" smtClean="0"/>
              <a:t> </a:t>
            </a:r>
            <a:r>
              <a:rPr lang="en-US" altLang="ko-KR" sz="2800" dirty="0" err="1" smtClean="0"/>
              <a:t>esté</a:t>
            </a:r>
            <a:r>
              <a:rPr lang="en-US" altLang="ko-KR" sz="2800" dirty="0" smtClean="0"/>
              <a:t> </a:t>
            </a:r>
            <a:r>
              <a:rPr lang="en-US" altLang="ko-KR" sz="2800" dirty="0" err="1" smtClean="0"/>
              <a:t>suscrito</a:t>
            </a:r>
            <a:r>
              <a:rPr lang="en-US" altLang="ko-KR" sz="2800" dirty="0" smtClean="0"/>
              <a:t>. </a:t>
            </a:r>
          </a:p>
          <a:p>
            <a:r>
              <a:rPr lang="en-US" altLang="ko-KR" sz="2800" dirty="0" err="1" smtClean="0"/>
              <a:t>Estos</a:t>
            </a:r>
            <a:r>
              <a:rPr lang="en-US" altLang="ko-KR" sz="2800" dirty="0" smtClean="0"/>
              <a:t> </a:t>
            </a:r>
            <a:r>
              <a:rPr lang="en-US" altLang="ko-KR" sz="2800" dirty="0" err="1" smtClean="0"/>
              <a:t>datos</a:t>
            </a:r>
            <a:r>
              <a:rPr lang="en-US" altLang="ko-KR" sz="2800" dirty="0" smtClean="0"/>
              <a:t> </a:t>
            </a:r>
            <a:r>
              <a:rPr lang="en-US" altLang="ko-KR" sz="2800" dirty="0" err="1" smtClean="0"/>
              <a:t>alimentan</a:t>
            </a:r>
            <a:r>
              <a:rPr lang="en-US" altLang="ko-KR" sz="2800" dirty="0" smtClean="0"/>
              <a:t> los </a:t>
            </a:r>
            <a:r>
              <a:rPr lang="en-US" altLang="ko-KR" sz="2800" dirty="0" err="1" smtClean="0"/>
              <a:t>algoritmos</a:t>
            </a:r>
            <a:r>
              <a:rPr lang="en-US" altLang="ko-KR" sz="2800" dirty="0" smtClean="0"/>
              <a:t> de </a:t>
            </a:r>
            <a:r>
              <a:rPr lang="en-US" altLang="ko-KR" sz="2800" b="1" dirty="0" err="1" smtClean="0"/>
              <a:t>recomendación</a:t>
            </a:r>
            <a:r>
              <a:rPr lang="en-US" altLang="ko-KR" sz="2800" dirty="0" smtClean="0"/>
              <a:t> para </a:t>
            </a:r>
            <a:r>
              <a:rPr lang="en-US" altLang="ko-KR" sz="2800" dirty="0" err="1" smtClean="0"/>
              <a:t>que</a:t>
            </a:r>
            <a:r>
              <a:rPr lang="en-US" altLang="ko-KR" sz="2800" dirty="0" smtClean="0"/>
              <a:t> un </a:t>
            </a:r>
            <a:r>
              <a:rPr lang="en-US" altLang="ko-KR" sz="2800" dirty="0" err="1" smtClean="0"/>
              <a:t>miembro</a:t>
            </a:r>
            <a:r>
              <a:rPr lang="en-US" altLang="ko-KR" sz="2800" dirty="0" smtClean="0"/>
              <a:t> </a:t>
            </a:r>
            <a:r>
              <a:rPr lang="en-US" altLang="ko-KR" sz="2800" dirty="0" err="1" smtClean="0"/>
              <a:t>pueda</a:t>
            </a:r>
            <a:r>
              <a:rPr lang="en-US" altLang="ko-KR" sz="2800" dirty="0" smtClean="0"/>
              <a:t> </a:t>
            </a:r>
            <a:r>
              <a:rPr lang="en-US" altLang="ko-KR" sz="2800" dirty="0" err="1" smtClean="0"/>
              <a:t>encontrar</a:t>
            </a:r>
            <a:r>
              <a:rPr lang="en-US" altLang="ko-KR" sz="2800" dirty="0" smtClean="0"/>
              <a:t> un </a:t>
            </a:r>
            <a:r>
              <a:rPr lang="en-US" altLang="ko-KR" sz="2800" dirty="0" err="1" smtClean="0"/>
              <a:t>título</a:t>
            </a:r>
            <a:r>
              <a:rPr lang="en-US" altLang="ko-KR" sz="2800" dirty="0" smtClean="0"/>
              <a:t> para el </a:t>
            </a:r>
            <a:r>
              <a:rPr lang="en-US" altLang="ko-KR" sz="2800" dirty="0" err="1" smtClean="0"/>
              <a:t>estado</a:t>
            </a:r>
            <a:r>
              <a:rPr lang="en-US" altLang="ko-KR" sz="2800" dirty="0" smtClean="0"/>
              <a:t> de </a:t>
            </a:r>
            <a:r>
              <a:rPr lang="en-US" altLang="ko-KR" sz="2800" dirty="0" err="1" smtClean="0"/>
              <a:t>ánimo</a:t>
            </a:r>
            <a:r>
              <a:rPr lang="en-US" altLang="ko-KR" sz="2800" dirty="0" smtClean="0"/>
              <a:t> en el </a:t>
            </a:r>
            <a:r>
              <a:rPr lang="en-US" altLang="ko-KR" sz="2800" dirty="0" err="1" smtClean="0"/>
              <a:t>que</a:t>
            </a:r>
            <a:r>
              <a:rPr lang="en-US" altLang="ko-KR" sz="2800" dirty="0" smtClean="0"/>
              <a:t> se </a:t>
            </a:r>
            <a:r>
              <a:rPr lang="en-US" altLang="ko-KR" sz="2800" dirty="0" err="1" smtClean="0"/>
              <a:t>encuentre</a:t>
            </a:r>
            <a:r>
              <a:rPr lang="en-US" altLang="ko-KR" sz="2800" dirty="0" smtClean="0"/>
              <a:t>. </a:t>
            </a:r>
          </a:p>
        </p:txBody>
      </p:sp>
      <p:pic>
        <p:nvPicPr>
          <p:cNvPr id="7" name="Imagen 6"/>
          <p:cNvPicPr>
            <a:picLocks noChangeAspect="1"/>
          </p:cNvPicPr>
          <p:nvPr/>
        </p:nvPicPr>
        <p:blipFill>
          <a:blip r:embed="rId3"/>
          <a:stretch>
            <a:fillRect/>
          </a:stretch>
        </p:blipFill>
        <p:spPr>
          <a:xfrm>
            <a:off x="4742121" y="995685"/>
            <a:ext cx="7136513" cy="4036377"/>
          </a:xfrm>
          <a:prstGeom prst="rect">
            <a:avLst/>
          </a:prstGeom>
        </p:spPr>
      </p:pic>
      <p:sp>
        <p:nvSpPr>
          <p:cNvPr id="9" name="내용 개체 틀 2"/>
          <p:cNvSpPr txBox="1">
            <a:spLocks/>
          </p:cNvSpPr>
          <p:nvPr/>
        </p:nvSpPr>
        <p:spPr>
          <a:xfrm>
            <a:off x="148856" y="5214371"/>
            <a:ext cx="11223130" cy="8899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altLang="ko-KR" sz="2800" dirty="0" err="1" smtClean="0"/>
              <a:t>También</a:t>
            </a:r>
            <a:r>
              <a:rPr lang="en-US" altLang="ko-KR" sz="2800" dirty="0" smtClean="0"/>
              <a:t> </a:t>
            </a:r>
            <a:r>
              <a:rPr lang="en-US" altLang="ko-KR" sz="2800" dirty="0" err="1" smtClean="0"/>
              <a:t>alimenta</a:t>
            </a:r>
            <a:r>
              <a:rPr lang="en-US" altLang="ko-KR" sz="2800" dirty="0" smtClean="0"/>
              <a:t> la </a:t>
            </a:r>
            <a:r>
              <a:rPr lang="en-US" altLang="ko-KR" sz="2800" dirty="0" err="1" smtClean="0"/>
              <a:t>fila</a:t>
            </a:r>
            <a:r>
              <a:rPr lang="en-US" altLang="ko-KR" sz="2800" dirty="0" smtClean="0"/>
              <a:t> "</a:t>
            </a:r>
            <a:r>
              <a:rPr lang="en-US" altLang="ko-KR" sz="2800" i="1" dirty="0" err="1" smtClean="0"/>
              <a:t>títulos</a:t>
            </a:r>
            <a:r>
              <a:rPr lang="en-US" altLang="ko-KR" sz="2800" i="1" dirty="0" smtClean="0"/>
              <a:t> </a:t>
            </a:r>
            <a:r>
              <a:rPr lang="en-US" altLang="ko-KR" sz="2800" i="1" dirty="0" err="1" smtClean="0"/>
              <a:t>recientes</a:t>
            </a:r>
            <a:r>
              <a:rPr lang="en-US" altLang="ko-KR" sz="2800" i="1" dirty="0" smtClean="0"/>
              <a:t> </a:t>
            </a:r>
            <a:r>
              <a:rPr lang="en-US" altLang="ko-KR" sz="2800" i="1" dirty="0" err="1" smtClean="0"/>
              <a:t>que</a:t>
            </a:r>
            <a:r>
              <a:rPr lang="en-US" altLang="ko-KR" sz="2800" i="1" dirty="0" smtClean="0"/>
              <a:t> ha </a:t>
            </a:r>
            <a:r>
              <a:rPr lang="en-US" altLang="ko-KR" sz="2800" i="1" dirty="0" err="1" smtClean="0"/>
              <a:t>visto</a:t>
            </a:r>
            <a:r>
              <a:rPr lang="en-US" altLang="ko-KR" sz="2800" dirty="0" smtClean="0"/>
              <a:t>" en la </a:t>
            </a:r>
            <a:r>
              <a:rPr lang="en-US" altLang="ko-KR" sz="2800" dirty="0" err="1" smtClean="0"/>
              <a:t>interfaz</a:t>
            </a:r>
            <a:r>
              <a:rPr lang="en-US" altLang="ko-KR" sz="2800" dirty="0" smtClean="0"/>
              <a:t> de </a:t>
            </a:r>
            <a:r>
              <a:rPr lang="en-US" altLang="ko-KR" sz="2800" dirty="0" err="1" smtClean="0"/>
              <a:t>usuario</a:t>
            </a:r>
            <a:r>
              <a:rPr lang="en-US" altLang="ko-KR" sz="2800" dirty="0" smtClean="0"/>
              <a:t>.(Netflix Tech Blog 2015, n. P.)</a:t>
            </a:r>
            <a:endParaRPr lang="en-US" altLang="ko-KR" sz="2800" dirty="0"/>
          </a:p>
        </p:txBody>
      </p:sp>
    </p:spTree>
    <p:extLst>
      <p:ext uri="{BB962C8B-B14F-4D97-AF65-F5344CB8AC3E}">
        <p14:creationId xmlns:p14="http://schemas.microsoft.com/office/powerpoint/2010/main" val="156301551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endParaRPr lang="ko-KR" altLang="en-US" dirty="0"/>
          </a:p>
        </p:txBody>
      </p:sp>
      <p:sp>
        <p:nvSpPr>
          <p:cNvPr id="3" name="내용 개체 틀 2"/>
          <p:cNvSpPr>
            <a:spLocks noGrp="1"/>
          </p:cNvSpPr>
          <p:nvPr>
            <p:ph idx="1"/>
          </p:nvPr>
        </p:nvSpPr>
        <p:spPr>
          <a:xfrm>
            <a:off x="1097280" y="2190305"/>
            <a:ext cx="10058400" cy="3785113"/>
          </a:xfrm>
        </p:spPr>
        <p:txBody>
          <a:bodyPr>
            <a:normAutofit/>
          </a:bodyPr>
          <a:lstStyle/>
          <a:p>
            <a:r>
              <a:rPr lang="en-US" altLang="ko-KR" sz="2800" dirty="0"/>
              <a:t>Las </a:t>
            </a:r>
            <a:r>
              <a:rPr lang="en-US" altLang="ko-KR" sz="2800" dirty="0" err="1"/>
              <a:t>búsquedas</a:t>
            </a:r>
            <a:r>
              <a:rPr lang="en-US" altLang="ko-KR" sz="2800" dirty="0"/>
              <a:t>, </a:t>
            </a:r>
            <a:r>
              <a:rPr lang="en-US" altLang="ko-KR" sz="2800" dirty="0" err="1"/>
              <a:t>las</a:t>
            </a:r>
            <a:r>
              <a:rPr lang="en-US" altLang="ko-KR" sz="2800" dirty="0"/>
              <a:t> </a:t>
            </a:r>
            <a:r>
              <a:rPr lang="en-US" altLang="ko-KR" sz="2800" dirty="0" err="1"/>
              <a:t>calificaciones</a:t>
            </a:r>
            <a:r>
              <a:rPr lang="en-US" altLang="ko-KR" sz="2800" dirty="0"/>
              <a:t>, los </a:t>
            </a:r>
            <a:r>
              <a:rPr lang="en-US" altLang="ko-KR" sz="2800" dirty="0" err="1"/>
              <a:t>datos</a:t>
            </a:r>
            <a:r>
              <a:rPr lang="en-US" altLang="ko-KR" sz="2800" dirty="0"/>
              <a:t> de </a:t>
            </a:r>
            <a:r>
              <a:rPr lang="en-US" altLang="ko-KR" sz="2800" dirty="0" err="1"/>
              <a:t>geolocalización</a:t>
            </a:r>
            <a:r>
              <a:rPr lang="en-US" altLang="ko-KR" sz="2800" dirty="0"/>
              <a:t>, la </a:t>
            </a:r>
            <a:r>
              <a:rPr lang="en-US" altLang="ko-KR" sz="2800" dirty="0" err="1"/>
              <a:t>información</a:t>
            </a:r>
            <a:r>
              <a:rPr lang="en-US" altLang="ko-KR" sz="2800" dirty="0"/>
              <a:t> del </a:t>
            </a:r>
            <a:r>
              <a:rPr lang="en-US" altLang="ko-KR" sz="2800" dirty="0" err="1"/>
              <a:t>dispositivo</a:t>
            </a:r>
            <a:r>
              <a:rPr lang="en-US" altLang="ko-KR" sz="2800" dirty="0"/>
              <a:t>, la hora del </a:t>
            </a:r>
            <a:r>
              <a:rPr lang="en-US" altLang="ko-KR" sz="2800" dirty="0" err="1"/>
              <a:t>día</a:t>
            </a:r>
            <a:r>
              <a:rPr lang="en-US" altLang="ko-KR" sz="2800" dirty="0"/>
              <a:t> y la </a:t>
            </a:r>
            <a:r>
              <a:rPr lang="en-US" altLang="ko-KR" sz="2800" dirty="0" err="1"/>
              <a:t>semana</a:t>
            </a:r>
            <a:r>
              <a:rPr lang="en-US" altLang="ko-KR" sz="2800" dirty="0"/>
              <a:t> en </a:t>
            </a:r>
            <a:r>
              <a:rPr lang="en-US" altLang="ko-KR" sz="2800" dirty="0" err="1"/>
              <a:t>que</a:t>
            </a:r>
            <a:r>
              <a:rPr lang="en-US" altLang="ko-KR" sz="2800" dirty="0"/>
              <a:t> se </a:t>
            </a:r>
            <a:r>
              <a:rPr lang="en-US" altLang="ko-KR" sz="2800" dirty="0" err="1"/>
              <a:t>ve</a:t>
            </a:r>
            <a:r>
              <a:rPr lang="en-US" altLang="ko-KR" sz="2800" dirty="0"/>
              <a:t> un </a:t>
            </a:r>
            <a:r>
              <a:rPr lang="en-US" altLang="ko-KR" sz="2800" dirty="0" err="1"/>
              <a:t>programa</a:t>
            </a:r>
            <a:r>
              <a:rPr lang="en-US" altLang="ko-KR" sz="2800" dirty="0"/>
              <a:t>, y </a:t>
            </a:r>
            <a:r>
              <a:rPr lang="en-US" altLang="ko-KR" sz="2800" dirty="0" err="1"/>
              <a:t>cuando</a:t>
            </a:r>
            <a:r>
              <a:rPr lang="en-US" altLang="ko-KR" sz="2800" dirty="0"/>
              <a:t> un </a:t>
            </a:r>
            <a:r>
              <a:rPr lang="en-US" altLang="ko-KR" sz="2800" dirty="0" err="1"/>
              <a:t>programa</a:t>
            </a:r>
            <a:r>
              <a:rPr lang="en-US" altLang="ko-KR" sz="2800" dirty="0"/>
              <a:t> </a:t>
            </a:r>
            <a:r>
              <a:rPr lang="en-US" altLang="ko-KR" sz="2800" dirty="0" err="1"/>
              <a:t>está</a:t>
            </a:r>
            <a:r>
              <a:rPr lang="en-US" altLang="ko-KR" sz="2800" dirty="0"/>
              <a:t> en </a:t>
            </a:r>
            <a:r>
              <a:rPr lang="en-US" altLang="ko-KR" sz="2800" dirty="0" err="1" smtClean="0"/>
              <a:t>pausa</a:t>
            </a:r>
            <a:r>
              <a:rPr lang="en-US" altLang="ko-KR" sz="2800" dirty="0" smtClean="0"/>
              <a:t> son </a:t>
            </a:r>
            <a:r>
              <a:rPr lang="en-US" altLang="ko-KR" sz="2800" dirty="0" err="1" smtClean="0"/>
              <a:t>registrados</a:t>
            </a:r>
            <a:r>
              <a:rPr lang="en-US" altLang="ko-KR" sz="2800" dirty="0" smtClean="0"/>
              <a:t>. </a:t>
            </a:r>
          </a:p>
          <a:p>
            <a:r>
              <a:rPr lang="en-US" altLang="ko-KR" sz="2800" dirty="0" smtClean="0"/>
              <a:t>En </a:t>
            </a:r>
            <a:r>
              <a:rPr lang="en-US" altLang="ko-KR" sz="2800" dirty="0" err="1"/>
              <a:t>su</a:t>
            </a:r>
            <a:r>
              <a:rPr lang="en-US" altLang="ko-KR" sz="2800" dirty="0"/>
              <a:t> blog, Netflix </a:t>
            </a:r>
            <a:r>
              <a:rPr lang="en-US" altLang="ko-KR" sz="2800" dirty="0" err="1"/>
              <a:t>revela</a:t>
            </a:r>
            <a:r>
              <a:rPr lang="en-US" altLang="ko-KR" sz="2800" dirty="0"/>
              <a:t> </a:t>
            </a:r>
            <a:r>
              <a:rPr lang="en-US" altLang="ko-KR" sz="2800" dirty="0" err="1"/>
              <a:t>una</a:t>
            </a:r>
            <a:r>
              <a:rPr lang="en-US" altLang="ko-KR" sz="2800" dirty="0"/>
              <a:t> </a:t>
            </a:r>
            <a:r>
              <a:rPr lang="en-US" altLang="ko-KR" sz="2800" dirty="0" err="1"/>
              <a:t>pequeña</a:t>
            </a:r>
            <a:r>
              <a:rPr lang="en-US" altLang="ko-KR" sz="2800" dirty="0"/>
              <a:t> </a:t>
            </a:r>
            <a:r>
              <a:rPr lang="en-US" altLang="ko-KR" sz="2800" dirty="0" err="1"/>
              <a:t>cantidad</a:t>
            </a:r>
            <a:r>
              <a:rPr lang="en-US" altLang="ko-KR" sz="2800" dirty="0"/>
              <a:t> de lo </a:t>
            </a:r>
            <a:r>
              <a:rPr lang="en-US" altLang="ko-KR" sz="2800" dirty="0" err="1"/>
              <a:t>que</a:t>
            </a:r>
            <a:r>
              <a:rPr lang="en-US" altLang="ko-KR" sz="2800" dirty="0"/>
              <a:t> </a:t>
            </a:r>
            <a:r>
              <a:rPr lang="en-US" altLang="ko-KR" sz="2800" dirty="0" err="1"/>
              <a:t>trata</a:t>
            </a:r>
            <a:r>
              <a:rPr lang="en-US" altLang="ko-KR" sz="2800" dirty="0"/>
              <a:t> </a:t>
            </a:r>
            <a:r>
              <a:rPr lang="en-US" altLang="ko-KR" sz="2800" dirty="0" err="1"/>
              <a:t>su</a:t>
            </a:r>
            <a:r>
              <a:rPr lang="en-US" altLang="ko-KR" sz="2800" dirty="0"/>
              <a:t> </a:t>
            </a:r>
            <a:r>
              <a:rPr lang="en-US" altLang="ko-KR" sz="2800" dirty="0" err="1"/>
              <a:t>algoritmo</a:t>
            </a:r>
            <a:r>
              <a:rPr lang="en-US" altLang="ko-KR" sz="2800" dirty="0"/>
              <a:t> (Finn 2017, 92). Los </a:t>
            </a:r>
            <a:r>
              <a:rPr lang="en-US" altLang="ko-KR" sz="2800" dirty="0" err="1"/>
              <a:t>espectadores</a:t>
            </a:r>
            <a:r>
              <a:rPr lang="en-US" altLang="ko-KR" sz="2800" dirty="0"/>
              <a:t> </a:t>
            </a:r>
            <a:r>
              <a:rPr lang="en-US" altLang="ko-KR" sz="2800" dirty="0" err="1"/>
              <a:t>probablemente</a:t>
            </a:r>
            <a:r>
              <a:rPr lang="en-US" altLang="ko-KR" sz="2800" dirty="0"/>
              <a:t> lo </a:t>
            </a:r>
            <a:r>
              <a:rPr lang="en-US" altLang="ko-KR" sz="2800" dirty="0" err="1"/>
              <a:t>sepan</a:t>
            </a:r>
            <a:r>
              <a:rPr lang="en-US" altLang="ko-KR" sz="2800" dirty="0"/>
              <a:t>, </a:t>
            </a:r>
            <a:r>
              <a:rPr lang="en-US" altLang="ko-KR" sz="2800" dirty="0" err="1"/>
              <a:t>porque</a:t>
            </a:r>
            <a:r>
              <a:rPr lang="en-US" altLang="ko-KR" sz="2800" dirty="0"/>
              <a:t> el </a:t>
            </a:r>
            <a:r>
              <a:rPr lang="en-US" altLang="ko-KR" sz="2800" dirty="0" err="1"/>
              <a:t>algoritmo</a:t>
            </a:r>
            <a:r>
              <a:rPr lang="en-US" altLang="ko-KR" sz="2800" dirty="0"/>
              <a:t> de </a:t>
            </a:r>
            <a:r>
              <a:rPr lang="en-US" altLang="ko-KR" sz="2800" dirty="0" err="1"/>
              <a:t>recomendación</a:t>
            </a:r>
            <a:r>
              <a:rPr lang="en-US" altLang="ko-KR" sz="2800" dirty="0"/>
              <a:t> de Netflix </a:t>
            </a:r>
            <a:r>
              <a:rPr lang="en-US" altLang="ko-KR" sz="2800" dirty="0" err="1"/>
              <a:t>es</a:t>
            </a:r>
            <a:r>
              <a:rPr lang="en-US" altLang="ko-KR" sz="2800" dirty="0"/>
              <a:t> </a:t>
            </a:r>
            <a:r>
              <a:rPr lang="en-US" altLang="ko-KR" sz="2800" dirty="0" err="1"/>
              <a:t>una</a:t>
            </a:r>
            <a:r>
              <a:rPr lang="en-US" altLang="ko-KR" sz="2800" dirty="0"/>
              <a:t> </a:t>
            </a:r>
            <a:r>
              <a:rPr lang="en-US" altLang="ko-KR" sz="2800" dirty="0" err="1"/>
              <a:t>característica</a:t>
            </a:r>
            <a:r>
              <a:rPr lang="en-US" altLang="ko-KR" sz="2800" dirty="0"/>
              <a:t> </a:t>
            </a:r>
            <a:r>
              <a:rPr lang="en-US" altLang="ko-KR" sz="2800" dirty="0" err="1"/>
              <a:t>distintiva</a:t>
            </a:r>
            <a:r>
              <a:rPr lang="en-US" altLang="ko-KR" sz="2800" dirty="0"/>
              <a:t> del </a:t>
            </a:r>
            <a:r>
              <a:rPr lang="en-US" altLang="ko-KR" sz="2800" dirty="0" err="1"/>
              <a:t>servicio</a:t>
            </a:r>
            <a:r>
              <a:rPr lang="en-US" altLang="ko-KR" sz="2800" dirty="0" smtClean="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35</a:t>
            </a:r>
            <a:endParaRPr lang="en-US" sz="1600" dirty="0"/>
          </a:p>
        </p:txBody>
      </p:sp>
    </p:spTree>
    <p:extLst>
      <p:ext uri="{BB962C8B-B14F-4D97-AF65-F5344CB8AC3E}">
        <p14:creationId xmlns:p14="http://schemas.microsoft.com/office/powerpoint/2010/main" val="6054583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Recomendaciones</a:t>
            </a:r>
            <a:endParaRPr lang="ko-KR" altLang="en-US" dirty="0"/>
          </a:p>
        </p:txBody>
      </p:sp>
      <p:sp>
        <p:nvSpPr>
          <p:cNvPr id="3" name="내용 개체 틀 2"/>
          <p:cNvSpPr>
            <a:spLocks noGrp="1"/>
          </p:cNvSpPr>
          <p:nvPr>
            <p:ph idx="1"/>
          </p:nvPr>
        </p:nvSpPr>
        <p:spPr>
          <a:xfrm>
            <a:off x="1097280" y="1737360"/>
            <a:ext cx="10058400" cy="4642175"/>
          </a:xfrm>
        </p:spPr>
        <p:txBody>
          <a:bodyPr>
            <a:normAutofit fontScale="85000" lnSpcReduction="20000"/>
          </a:bodyPr>
          <a:lstStyle/>
          <a:p>
            <a:r>
              <a:rPr lang="en-US" altLang="ko-KR" sz="2800" dirty="0" smtClean="0"/>
              <a:t>- </a:t>
            </a:r>
            <a:r>
              <a:rPr lang="en-US" altLang="ko-KR" sz="2800" dirty="0" err="1" smtClean="0"/>
              <a:t>Gustos</a:t>
            </a:r>
            <a:r>
              <a:rPr lang="en-US" altLang="ko-KR" sz="2800" dirty="0" smtClean="0"/>
              <a:t> musicales antes de Spotify?</a:t>
            </a:r>
          </a:p>
          <a:p>
            <a:pPr lvl="1"/>
            <a:r>
              <a:rPr lang="en-US" altLang="ko-KR" sz="2600" dirty="0" err="1" smtClean="0"/>
              <a:t>Compra</a:t>
            </a:r>
            <a:r>
              <a:rPr lang="en-US" altLang="ko-KR" sz="2600" dirty="0" smtClean="0"/>
              <a:t> de CDs, </a:t>
            </a:r>
            <a:r>
              <a:rPr lang="en-US" altLang="ko-KR" sz="2600" dirty="0" err="1" smtClean="0"/>
              <a:t>recomendaciones</a:t>
            </a:r>
            <a:r>
              <a:rPr lang="en-US" altLang="ko-KR" sz="2600" dirty="0" smtClean="0"/>
              <a:t> de </a:t>
            </a:r>
            <a:r>
              <a:rPr lang="en-US" altLang="ko-KR" sz="2600" dirty="0" err="1" smtClean="0"/>
              <a:t>artistas</a:t>
            </a:r>
            <a:r>
              <a:rPr lang="en-US" altLang="ko-KR" sz="2600" dirty="0" smtClean="0"/>
              <a:t>?</a:t>
            </a:r>
          </a:p>
          <a:p>
            <a:r>
              <a:rPr lang="en-US" altLang="ko-KR" sz="2800" dirty="0" smtClean="0"/>
              <a:t>- Propagandas en la TV</a:t>
            </a:r>
          </a:p>
          <a:p>
            <a:pPr lvl="1"/>
            <a:r>
              <a:rPr lang="en-US" altLang="ko-KR" sz="2600" dirty="0" err="1" smtClean="0"/>
              <a:t>Recomendaciones</a:t>
            </a:r>
            <a:r>
              <a:rPr lang="en-US" altLang="ko-KR" sz="2600" dirty="0" smtClean="0"/>
              <a:t> de </a:t>
            </a:r>
            <a:r>
              <a:rPr lang="en-US" altLang="ko-KR" sz="2600" dirty="0" err="1" smtClean="0"/>
              <a:t>productos</a:t>
            </a:r>
            <a:r>
              <a:rPr lang="en-US" altLang="ko-KR" sz="2600" dirty="0" smtClean="0"/>
              <a:t>? -&gt; </a:t>
            </a:r>
            <a:r>
              <a:rPr lang="en-US" sz="2800" dirty="0"/>
              <a:t>targeted </a:t>
            </a:r>
            <a:r>
              <a:rPr lang="en-US" sz="2800" dirty="0" smtClean="0"/>
              <a:t>commercials</a:t>
            </a:r>
          </a:p>
          <a:p>
            <a:pPr lvl="1"/>
            <a:endParaRPr lang="en-US" altLang="ko-KR" sz="2600" dirty="0" smtClean="0"/>
          </a:p>
          <a:p>
            <a:pPr lvl="1"/>
            <a:endParaRPr lang="en-US" altLang="ko-KR" sz="2600" dirty="0"/>
          </a:p>
          <a:p>
            <a:pPr lvl="1"/>
            <a:endParaRPr lang="en-US" altLang="ko-KR" sz="2600" dirty="0" smtClean="0"/>
          </a:p>
          <a:p>
            <a:pPr lvl="1"/>
            <a:endParaRPr lang="en-US" altLang="ko-KR" sz="2600" dirty="0"/>
          </a:p>
          <a:p>
            <a:pPr lvl="1"/>
            <a:endParaRPr lang="en-US" altLang="ko-KR" sz="2600" dirty="0" smtClean="0"/>
          </a:p>
          <a:p>
            <a:pPr lvl="1"/>
            <a:endParaRPr lang="en-US" altLang="ko-KR" sz="2600" dirty="0"/>
          </a:p>
          <a:p>
            <a:pPr lvl="1"/>
            <a:endParaRPr lang="en-US" altLang="ko-KR" sz="2600" dirty="0" smtClean="0"/>
          </a:p>
          <a:p>
            <a:pPr lvl="1"/>
            <a:endParaRPr lang="en-US" altLang="ko-KR" sz="2600" dirty="0" smtClean="0"/>
          </a:p>
          <a:p>
            <a:r>
              <a:rPr lang="en-US" altLang="ko-KR" sz="2800" dirty="0" smtClean="0"/>
              <a:t>- </a:t>
            </a:r>
            <a:r>
              <a:rPr lang="en-US" altLang="ko-KR" sz="2800" dirty="0" err="1" smtClean="0"/>
              <a:t>Recomendaciones</a:t>
            </a:r>
            <a:r>
              <a:rPr lang="en-US" altLang="ko-KR" sz="2800" dirty="0" smtClean="0"/>
              <a:t> no </a:t>
            </a:r>
            <a:r>
              <a:rPr lang="en-US" altLang="ko-KR" sz="2800" dirty="0" err="1" smtClean="0"/>
              <a:t>personalizadas</a:t>
            </a:r>
            <a:r>
              <a:rPr lang="en-US" altLang="ko-KR" sz="2800" dirty="0" smtClean="0"/>
              <a:t>: </a:t>
            </a:r>
            <a:r>
              <a:rPr lang="en-US" altLang="ko-KR" sz="2800" dirty="0" err="1"/>
              <a:t>l</a:t>
            </a:r>
            <a:r>
              <a:rPr lang="en-US" altLang="ko-KR" sz="2800" dirty="0" err="1" smtClean="0"/>
              <a:t>ibro</a:t>
            </a:r>
            <a:r>
              <a:rPr lang="en-US" altLang="ko-KR" sz="2800" dirty="0" smtClean="0"/>
              <a:t> m</a:t>
            </a:r>
            <a:r>
              <a:rPr lang="es-ES" altLang="ko-KR" sz="2800" dirty="0" err="1" smtClean="0"/>
              <a:t>ás</a:t>
            </a:r>
            <a:r>
              <a:rPr lang="es-ES" altLang="ko-KR" sz="2800" dirty="0" smtClean="0"/>
              <a:t> vendido, obras de teatro más populares, productos en estantes cercanos a la caja.</a:t>
            </a:r>
          </a:p>
          <a:p>
            <a:endParaRPr lang="en-US" altLang="ko-KR" sz="2800" dirty="0" smtClean="0"/>
          </a:p>
          <a:p>
            <a:endParaRPr lang="en-US" altLang="ko-KR" sz="2800" dirty="0"/>
          </a:p>
        </p:txBody>
      </p:sp>
      <p:pic>
        <p:nvPicPr>
          <p:cNvPr id="4" name="Imagen 3"/>
          <p:cNvPicPr>
            <a:picLocks noChangeAspect="1"/>
          </p:cNvPicPr>
          <p:nvPr/>
        </p:nvPicPr>
        <p:blipFill>
          <a:blip r:embed="rId2"/>
          <a:stretch>
            <a:fillRect/>
          </a:stretch>
        </p:blipFill>
        <p:spPr>
          <a:xfrm>
            <a:off x="1767574" y="3188116"/>
            <a:ext cx="8847787" cy="2362079"/>
          </a:xfrm>
          <a:prstGeom prst="rect">
            <a:avLst/>
          </a:prstGeom>
        </p:spPr>
      </p:pic>
      <p:sp>
        <p:nvSpPr>
          <p:cNvPr id="5" name="Marcador de número de diapositiva 1"/>
          <p:cNvSpPr>
            <a:spLocks noGrp="1"/>
          </p:cNvSpPr>
          <p:nvPr>
            <p:ph type="sldNum" sz="quarter" idx="12"/>
          </p:nvPr>
        </p:nvSpPr>
        <p:spPr>
          <a:xfrm>
            <a:off x="770400" y="6468934"/>
            <a:ext cx="10659600" cy="324444"/>
          </a:xfrm>
        </p:spPr>
        <p:txBody>
          <a:bodyPr/>
          <a:lstStyle/>
          <a:p>
            <a:r>
              <a:rPr lang="en-US" sz="1600" dirty="0" smtClean="0"/>
              <a:t>36</a:t>
            </a:r>
            <a:endParaRPr lang="en-US" sz="1600" dirty="0"/>
          </a:p>
        </p:txBody>
      </p:sp>
    </p:spTree>
    <p:extLst>
      <p:ext uri="{BB962C8B-B14F-4D97-AF65-F5344CB8AC3E}">
        <p14:creationId xmlns:p14="http://schemas.microsoft.com/office/powerpoint/2010/main" val="1160918543"/>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Recomendaciones</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a:t>- El </a:t>
            </a:r>
            <a:r>
              <a:rPr lang="en-US" altLang="ko-KR" sz="2800" dirty="0" err="1"/>
              <a:t>aeropuerto</a:t>
            </a:r>
            <a:r>
              <a:rPr lang="en-US" altLang="ko-KR" sz="2800" dirty="0"/>
              <a:t> de </a:t>
            </a:r>
            <a:r>
              <a:rPr lang="en-US" altLang="ko-KR" sz="2800" dirty="0" err="1"/>
              <a:t>Copenhague</a:t>
            </a:r>
            <a:r>
              <a:rPr lang="en-US" altLang="ko-KR" sz="2800" dirty="0"/>
              <a:t> </a:t>
            </a:r>
            <a:r>
              <a:rPr lang="en-US" altLang="ko-KR" sz="2800" dirty="0" err="1"/>
              <a:t>es</a:t>
            </a:r>
            <a:r>
              <a:rPr lang="en-US" altLang="ko-KR" sz="2800" dirty="0"/>
              <a:t> </a:t>
            </a:r>
            <a:r>
              <a:rPr lang="en-US" altLang="ko-KR" sz="2800" dirty="0" err="1"/>
              <a:t>bastante</a:t>
            </a:r>
            <a:r>
              <a:rPr lang="en-US" altLang="ko-KR" sz="2800" dirty="0"/>
              <a:t> </a:t>
            </a:r>
            <a:r>
              <a:rPr lang="en-US" altLang="ko-KR" sz="2800" dirty="0" err="1" smtClean="0"/>
              <a:t>invasivo</a:t>
            </a:r>
            <a:r>
              <a:rPr lang="mr-IN" altLang="ko-KR" sz="2800" dirty="0" smtClean="0"/>
              <a:t>…</a:t>
            </a:r>
            <a:endParaRPr lang="es-ES" altLang="ko-KR" sz="2800" dirty="0" smtClean="0"/>
          </a:p>
          <a:p>
            <a:r>
              <a:rPr lang="es-ES" altLang="ko-KR" sz="2800" dirty="0" smtClean="0"/>
              <a:t>- Es </a:t>
            </a:r>
            <a:r>
              <a:rPr lang="en-US" altLang="ko-KR" sz="2800" dirty="0" err="1" smtClean="0"/>
              <a:t>irritante</a:t>
            </a:r>
            <a:r>
              <a:rPr lang="en-US" altLang="ko-KR" sz="2800" dirty="0" smtClean="0"/>
              <a:t> </a:t>
            </a:r>
            <a:r>
              <a:rPr lang="en-US" altLang="ko-KR" sz="2800" dirty="0" err="1" smtClean="0"/>
              <a:t>ver</a:t>
            </a:r>
            <a:r>
              <a:rPr lang="en-US" altLang="ko-KR" sz="2800" dirty="0" smtClean="0"/>
              <a:t> </a:t>
            </a:r>
            <a:r>
              <a:rPr lang="en-US" altLang="ko-KR" sz="2800" dirty="0" err="1" smtClean="0"/>
              <a:t>anuncios</a:t>
            </a:r>
            <a:r>
              <a:rPr lang="en-US" altLang="ko-KR" sz="2800" dirty="0" smtClean="0"/>
              <a:t> </a:t>
            </a:r>
            <a:r>
              <a:rPr lang="en-US" altLang="ko-KR" sz="2800" dirty="0"/>
              <a:t>en Internet </a:t>
            </a:r>
            <a:r>
              <a:rPr lang="en-US" altLang="ko-KR" sz="2800" dirty="0" err="1"/>
              <a:t>dirigidos</a:t>
            </a:r>
            <a:r>
              <a:rPr lang="en-US" altLang="ko-KR" sz="2800" dirty="0"/>
              <a:t> a un </a:t>
            </a:r>
            <a:r>
              <a:rPr lang="en-US" altLang="ko-KR" sz="2800" dirty="0" err="1"/>
              <a:t>grupo</a:t>
            </a:r>
            <a:r>
              <a:rPr lang="en-US" altLang="ko-KR" sz="2800" dirty="0"/>
              <a:t> </a:t>
            </a:r>
            <a:r>
              <a:rPr lang="en-US" altLang="ko-KR" sz="2800" dirty="0" err="1"/>
              <a:t>objetivo</a:t>
            </a:r>
            <a:r>
              <a:rPr lang="en-US" altLang="ko-KR" sz="2800" dirty="0"/>
              <a:t> del </a:t>
            </a:r>
            <a:r>
              <a:rPr lang="en-US" altLang="ko-KR" sz="2800" dirty="0" err="1"/>
              <a:t>que</a:t>
            </a:r>
            <a:r>
              <a:rPr lang="en-US" altLang="ko-KR" sz="2800" dirty="0"/>
              <a:t> no </a:t>
            </a:r>
            <a:r>
              <a:rPr lang="en-US" altLang="ko-KR" sz="2800" dirty="0" err="1"/>
              <a:t>formo</a:t>
            </a:r>
            <a:r>
              <a:rPr lang="en-US" altLang="ko-KR" sz="2800" dirty="0"/>
              <a:t> </a:t>
            </a:r>
            <a:r>
              <a:rPr lang="en-US" altLang="ko-KR" sz="2800" dirty="0" smtClean="0"/>
              <a:t>parte?</a:t>
            </a:r>
          </a:p>
          <a:p>
            <a:endParaRPr lang="en-US" altLang="ko-KR" sz="2800" dirty="0"/>
          </a:p>
          <a:p>
            <a:endParaRPr lang="en-US" altLang="ko-KR" sz="2800" dirty="0" smtClean="0"/>
          </a:p>
          <a:p>
            <a:r>
              <a:rPr lang="en-US" altLang="ko-KR" sz="2800" dirty="0" smtClean="0"/>
              <a:t>- Para </a:t>
            </a:r>
            <a:r>
              <a:rPr lang="en-US" altLang="ko-KR" sz="2800" dirty="0" err="1" smtClean="0"/>
              <a:t>personalizar</a:t>
            </a:r>
            <a:r>
              <a:rPr lang="en-US" altLang="ko-KR" sz="2800" dirty="0" smtClean="0"/>
              <a:t> </a:t>
            </a:r>
            <a:r>
              <a:rPr lang="en-US" altLang="ko-KR" sz="2800" dirty="0" err="1"/>
              <a:t>comerciales</a:t>
            </a:r>
            <a:r>
              <a:rPr lang="en-US" altLang="ko-KR" sz="2800" dirty="0"/>
              <a:t>, los </a:t>
            </a:r>
            <a:r>
              <a:rPr lang="en-US" altLang="ko-KR" sz="2800" dirty="0" err="1"/>
              <a:t>sitios</a:t>
            </a:r>
            <a:r>
              <a:rPr lang="en-US" altLang="ko-KR" sz="2800" dirty="0"/>
              <a:t> web </a:t>
            </a:r>
            <a:r>
              <a:rPr lang="en-US" altLang="ko-KR" sz="2800" dirty="0" err="1"/>
              <a:t>necesitan</a:t>
            </a:r>
            <a:r>
              <a:rPr lang="en-US" altLang="ko-KR" sz="2800" dirty="0"/>
              <a:t> saber un </a:t>
            </a:r>
            <a:r>
              <a:rPr lang="en-US" altLang="ko-KR" sz="2800" dirty="0" err="1"/>
              <a:t>poco</a:t>
            </a:r>
            <a:r>
              <a:rPr lang="en-US" altLang="ko-KR" sz="2800" dirty="0"/>
              <a:t> </a:t>
            </a:r>
            <a:r>
              <a:rPr lang="en-US" altLang="ko-KR" sz="2800" dirty="0" err="1"/>
              <a:t>sobre</a:t>
            </a:r>
            <a:r>
              <a:rPr lang="en-US" altLang="ko-KR" sz="2800" dirty="0"/>
              <a:t> </a:t>
            </a:r>
            <a:r>
              <a:rPr lang="en-US" altLang="ko-KR" sz="2800" dirty="0" err="1"/>
              <a:t>quién</a:t>
            </a:r>
            <a:r>
              <a:rPr lang="en-US" altLang="ko-KR" sz="2800" dirty="0"/>
              <a:t> </a:t>
            </a:r>
            <a:r>
              <a:rPr lang="en-US" altLang="ko-KR" sz="2800" dirty="0" err="1"/>
              <a:t>es</a:t>
            </a:r>
            <a:r>
              <a:rPr lang="en-US" altLang="ko-KR" sz="2800" dirty="0"/>
              <a:t> </a:t>
            </a:r>
            <a:r>
              <a:rPr lang="en-US" altLang="ko-KR" sz="2800" dirty="0" err="1"/>
              <a:t>usted</a:t>
            </a:r>
            <a:r>
              <a:rPr lang="en-US" altLang="ko-KR" sz="2800" dirty="0"/>
              <a:t>.</a:t>
            </a:r>
            <a:endParaRPr lang="en-US" altLang="ko-KR" sz="2800" dirty="0" smtClean="0"/>
          </a:p>
          <a:p>
            <a:endParaRPr lang="en-US" altLang="ko-KR" sz="2800" dirty="0"/>
          </a:p>
        </p:txBody>
      </p:sp>
      <p:sp>
        <p:nvSpPr>
          <p:cNvPr id="5" name="Marcador de número de diapositiva 1"/>
          <p:cNvSpPr>
            <a:spLocks noGrp="1"/>
          </p:cNvSpPr>
          <p:nvPr>
            <p:ph type="sldNum" sz="quarter" idx="12"/>
          </p:nvPr>
        </p:nvSpPr>
        <p:spPr>
          <a:xfrm>
            <a:off x="770400" y="6468934"/>
            <a:ext cx="10659600" cy="324444"/>
          </a:xfrm>
        </p:spPr>
        <p:txBody>
          <a:bodyPr/>
          <a:lstStyle/>
          <a:p>
            <a:r>
              <a:rPr lang="en-US" sz="1600" dirty="0" smtClean="0"/>
              <a:t>37</a:t>
            </a:r>
            <a:endParaRPr lang="en-US" sz="1600" dirty="0"/>
          </a:p>
        </p:txBody>
      </p:sp>
    </p:spTree>
    <p:extLst>
      <p:ext uri="{BB962C8B-B14F-4D97-AF65-F5344CB8AC3E}">
        <p14:creationId xmlns:p14="http://schemas.microsoft.com/office/powerpoint/2010/main" val="16690192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3724096"/>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Con grandes cantidades de datos ahora disponibles, las empresas en casi todas las industrias se centran en explotar los datos para obtener una ventaja competitiva.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el pasado, las empresas podían emplear equipos de estadísticos, modeladores y analistas para explorar conjuntos de datos manualmente, pero el volumen y la variedad de datos han superado con creces la capacidad del </a:t>
            </a:r>
            <a:r>
              <a:rPr lang="es-ES_tradnl" sz="2400" i="1" dirty="0"/>
              <a:t>análisis manual</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Al </a:t>
            </a:r>
            <a:r>
              <a:rPr lang="es-ES_tradnl" sz="2400" dirty="0"/>
              <a:t>mismo tiempo, las computadoras se han vuelto mucho más potentes, las redes se han vuelto omnipresentes y se han desarrollado algoritmos que pueden conectar conjuntos de datos para permitir análisis más amplios y profundos de lo que era posible anteriormente. </a:t>
            </a:r>
          </a:p>
        </p:txBody>
      </p:sp>
    </p:spTree>
    <p:extLst>
      <p:ext uri="{BB962C8B-B14F-4D97-AF65-F5344CB8AC3E}">
        <p14:creationId xmlns:p14="http://schemas.microsoft.com/office/powerpoint/2010/main" val="1509948861"/>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Recomendaciones</a:t>
            </a:r>
            <a:endParaRPr lang="ko-KR" altLang="en-US" dirty="0"/>
          </a:p>
        </p:txBody>
      </p:sp>
      <p:sp>
        <p:nvSpPr>
          <p:cNvPr id="3" name="내용 개체 틀 2"/>
          <p:cNvSpPr>
            <a:spLocks noGrp="1"/>
          </p:cNvSpPr>
          <p:nvPr>
            <p:ph idx="1"/>
          </p:nvPr>
        </p:nvSpPr>
        <p:spPr>
          <a:xfrm>
            <a:off x="1097280" y="2041451"/>
            <a:ext cx="10058400" cy="4338084"/>
          </a:xfrm>
        </p:spPr>
        <p:txBody>
          <a:bodyPr>
            <a:normAutofit lnSpcReduction="10000"/>
          </a:bodyPr>
          <a:lstStyle/>
          <a:p>
            <a:r>
              <a:rPr lang="en-US" altLang="ko-KR" sz="2800" dirty="0"/>
              <a:t>Un </a:t>
            </a:r>
            <a:r>
              <a:rPr lang="en-US" altLang="ko-KR" sz="2800" dirty="0" err="1"/>
              <a:t>sistema</a:t>
            </a:r>
            <a:r>
              <a:rPr lang="en-US" altLang="ko-KR" sz="2800" dirty="0"/>
              <a:t> de </a:t>
            </a:r>
            <a:r>
              <a:rPr lang="en-US" altLang="ko-KR" sz="2800" dirty="0" err="1"/>
              <a:t>recomendación</a:t>
            </a:r>
            <a:r>
              <a:rPr lang="en-US" altLang="ko-KR" sz="2800" dirty="0"/>
              <a:t> no </a:t>
            </a:r>
            <a:r>
              <a:rPr lang="en-US" altLang="ko-KR" sz="2800" dirty="0" err="1"/>
              <a:t>es</a:t>
            </a:r>
            <a:r>
              <a:rPr lang="en-US" altLang="ko-KR" sz="2800" dirty="0"/>
              <a:t> solo un </a:t>
            </a:r>
            <a:r>
              <a:rPr lang="en-US" altLang="ko-KR" sz="2800" dirty="0" err="1"/>
              <a:t>algoritmo</a:t>
            </a:r>
            <a:r>
              <a:rPr lang="en-US" altLang="ko-KR" sz="2800" dirty="0"/>
              <a:t> </a:t>
            </a:r>
            <a:r>
              <a:rPr lang="en-US" altLang="ko-KR" sz="2800" dirty="0" err="1"/>
              <a:t>sofisticado</a:t>
            </a:r>
            <a:r>
              <a:rPr lang="en-US" altLang="ko-KR" sz="2800" dirty="0"/>
              <a:t>. </a:t>
            </a:r>
            <a:r>
              <a:rPr lang="en-US" altLang="ko-KR" sz="2800" dirty="0" err="1"/>
              <a:t>También</a:t>
            </a:r>
            <a:r>
              <a:rPr lang="en-US" altLang="ko-KR" sz="2800" dirty="0"/>
              <a:t> se </a:t>
            </a:r>
            <a:r>
              <a:rPr lang="en-US" altLang="ko-KR" sz="2800" dirty="0" err="1"/>
              <a:t>trata</a:t>
            </a:r>
            <a:r>
              <a:rPr lang="en-US" altLang="ko-KR" sz="2800" dirty="0"/>
              <a:t> de </a:t>
            </a:r>
            <a:r>
              <a:rPr lang="en-US" altLang="ko-KR" sz="2800" dirty="0" err="1"/>
              <a:t>comprender</a:t>
            </a:r>
            <a:r>
              <a:rPr lang="en-US" altLang="ko-KR" sz="2800" dirty="0"/>
              <a:t> los </a:t>
            </a:r>
            <a:r>
              <a:rPr lang="en-US" altLang="ko-KR" sz="2800" dirty="0" err="1"/>
              <a:t>datos</a:t>
            </a:r>
            <a:r>
              <a:rPr lang="en-US" altLang="ko-KR" sz="2800" dirty="0"/>
              <a:t> y </a:t>
            </a:r>
            <a:r>
              <a:rPr lang="en-US" altLang="ko-KR" sz="2800" dirty="0" err="1"/>
              <a:t>sus</a:t>
            </a:r>
            <a:r>
              <a:rPr lang="en-US" altLang="ko-KR" sz="2800" dirty="0"/>
              <a:t> </a:t>
            </a:r>
            <a:r>
              <a:rPr lang="en-US" altLang="ko-KR" sz="2800" dirty="0" err="1"/>
              <a:t>usuarios</a:t>
            </a:r>
            <a:r>
              <a:rPr lang="en-US" altLang="ko-KR" sz="2800" dirty="0"/>
              <a:t>. </a:t>
            </a:r>
            <a:endParaRPr lang="en-US" altLang="ko-KR" sz="2800" dirty="0" smtClean="0"/>
          </a:p>
          <a:p>
            <a:r>
              <a:rPr lang="en-US" altLang="ko-KR" sz="2800" dirty="0" smtClean="0"/>
              <a:t>Los </a:t>
            </a:r>
            <a:r>
              <a:rPr lang="en-US" altLang="ko-KR" sz="2800" dirty="0" err="1"/>
              <a:t>ejemplos</a:t>
            </a:r>
            <a:r>
              <a:rPr lang="en-US" altLang="ko-KR" sz="2800" dirty="0"/>
              <a:t> </a:t>
            </a:r>
            <a:r>
              <a:rPr lang="en-US" altLang="ko-KR" sz="2800" dirty="0" err="1"/>
              <a:t>anteriores</a:t>
            </a:r>
            <a:r>
              <a:rPr lang="en-US" altLang="ko-KR" sz="2800" dirty="0"/>
              <a:t> </a:t>
            </a:r>
            <a:r>
              <a:rPr lang="en-US" altLang="ko-KR" sz="2800" dirty="0" err="1"/>
              <a:t>tienen</a:t>
            </a:r>
            <a:r>
              <a:rPr lang="en-US" altLang="ko-KR" sz="2800" dirty="0"/>
              <a:t> la </a:t>
            </a:r>
            <a:r>
              <a:rPr lang="en-US" altLang="ko-KR" sz="2800" dirty="0" err="1"/>
              <a:t>intención</a:t>
            </a:r>
            <a:r>
              <a:rPr lang="en-US" altLang="ko-KR" sz="2800" dirty="0"/>
              <a:t> de </a:t>
            </a:r>
            <a:r>
              <a:rPr lang="en-US" altLang="ko-KR" sz="2800" dirty="0" err="1"/>
              <a:t>ilustrar</a:t>
            </a:r>
            <a:r>
              <a:rPr lang="en-US" altLang="ko-KR" sz="2800" dirty="0"/>
              <a:t> </a:t>
            </a:r>
            <a:r>
              <a:rPr lang="en-US" altLang="ko-KR" sz="2800" dirty="0" err="1"/>
              <a:t>que</a:t>
            </a:r>
            <a:r>
              <a:rPr lang="en-US" altLang="ko-KR" sz="2800" dirty="0"/>
              <a:t> los </a:t>
            </a:r>
            <a:r>
              <a:rPr lang="en-US" altLang="ko-KR" sz="2800" dirty="0" err="1"/>
              <a:t>comerciales</a:t>
            </a:r>
            <a:r>
              <a:rPr lang="en-US" altLang="ko-KR" sz="2800" dirty="0"/>
              <a:t> y </a:t>
            </a:r>
            <a:r>
              <a:rPr lang="en-US" altLang="ko-KR" sz="2800" dirty="0" err="1"/>
              <a:t>las</a:t>
            </a:r>
            <a:r>
              <a:rPr lang="en-US" altLang="ko-KR" sz="2800" dirty="0"/>
              <a:t> </a:t>
            </a:r>
            <a:r>
              <a:rPr lang="en-US" altLang="ko-KR" sz="2800" dirty="0" err="1"/>
              <a:t>recomendaciones</a:t>
            </a:r>
            <a:r>
              <a:rPr lang="en-US" altLang="ko-KR" sz="2800" dirty="0"/>
              <a:t> </a:t>
            </a:r>
            <a:r>
              <a:rPr lang="en-US" altLang="ko-KR" sz="2800" dirty="0" err="1"/>
              <a:t>pueden</a:t>
            </a:r>
            <a:r>
              <a:rPr lang="en-US" altLang="ko-KR" sz="2800" dirty="0"/>
              <a:t> </a:t>
            </a:r>
            <a:r>
              <a:rPr lang="en-US" altLang="ko-KR" sz="2800" dirty="0" err="1" smtClean="0"/>
              <a:t>parecer</a:t>
            </a:r>
            <a:r>
              <a:rPr lang="en-US" altLang="ko-KR" sz="2800" dirty="0" smtClean="0"/>
              <a:t> </a:t>
            </a:r>
            <a:r>
              <a:rPr lang="en-US" altLang="ko-KR" sz="2800" dirty="0" err="1" smtClean="0"/>
              <a:t>similares</a:t>
            </a:r>
            <a:r>
              <a:rPr lang="en-US" altLang="ko-KR" sz="2800" dirty="0" smtClean="0"/>
              <a:t>. </a:t>
            </a:r>
          </a:p>
          <a:p>
            <a:r>
              <a:rPr lang="en-US" altLang="ko-KR" sz="2800" dirty="0" err="1" smtClean="0"/>
              <a:t>Pero</a:t>
            </a:r>
            <a:r>
              <a:rPr lang="en-US" altLang="ko-KR" sz="2800" dirty="0" smtClean="0"/>
              <a:t> la </a:t>
            </a:r>
            <a:r>
              <a:rPr lang="en-US" altLang="ko-KR" sz="2800" dirty="0" err="1"/>
              <a:t>intención</a:t>
            </a:r>
            <a:r>
              <a:rPr lang="en-US" altLang="ko-KR" sz="2800" dirty="0"/>
              <a:t> del </a:t>
            </a:r>
            <a:r>
              <a:rPr lang="en-US" altLang="ko-KR" sz="2800" dirty="0" err="1"/>
              <a:t>contenido</a:t>
            </a:r>
            <a:r>
              <a:rPr lang="en-US" altLang="ko-KR" sz="2800" dirty="0"/>
              <a:t> </a:t>
            </a:r>
            <a:r>
              <a:rPr lang="en-US" altLang="ko-KR" sz="2800" dirty="0" err="1"/>
              <a:t>es</a:t>
            </a:r>
            <a:r>
              <a:rPr lang="en-US" altLang="ko-KR" sz="2800" dirty="0"/>
              <a:t> </a:t>
            </a:r>
            <a:r>
              <a:rPr lang="en-US" altLang="ko-KR" sz="2800" dirty="0" err="1"/>
              <a:t>diferente</a:t>
            </a:r>
            <a:r>
              <a:rPr lang="en-US" altLang="ko-KR" sz="2800" dirty="0"/>
              <a:t>; </a:t>
            </a:r>
            <a:r>
              <a:rPr lang="en-US" altLang="ko-KR" sz="2800" dirty="0" err="1"/>
              <a:t>una</a:t>
            </a:r>
            <a:r>
              <a:rPr lang="en-US" altLang="ko-KR" sz="2800" dirty="0"/>
              <a:t> </a:t>
            </a:r>
            <a:r>
              <a:rPr lang="en-US" altLang="ko-KR" sz="2800" i="1" dirty="0" err="1"/>
              <a:t>recomendación</a:t>
            </a:r>
            <a:r>
              <a:rPr lang="en-US" altLang="ko-KR" sz="2800" dirty="0"/>
              <a:t> se </a:t>
            </a:r>
            <a:r>
              <a:rPr lang="en-US" altLang="ko-KR" sz="2800" dirty="0" err="1"/>
              <a:t>calcula</a:t>
            </a:r>
            <a:r>
              <a:rPr lang="en-US" altLang="ko-KR" sz="2800" dirty="0"/>
              <a:t> en </a:t>
            </a:r>
            <a:r>
              <a:rPr lang="en-US" altLang="ko-KR" sz="2800" dirty="0" err="1"/>
              <a:t>función</a:t>
            </a:r>
            <a:r>
              <a:rPr lang="en-US" altLang="ko-KR" sz="2800" dirty="0"/>
              <a:t> de lo </a:t>
            </a:r>
            <a:r>
              <a:rPr lang="en-US" altLang="ko-KR" sz="2800" dirty="0" err="1"/>
              <a:t>que</a:t>
            </a:r>
            <a:r>
              <a:rPr lang="en-US" altLang="ko-KR" sz="2800" dirty="0"/>
              <a:t> le </a:t>
            </a:r>
            <a:r>
              <a:rPr lang="en-US" altLang="ko-KR" sz="2800" dirty="0" err="1"/>
              <a:t>gusta</a:t>
            </a:r>
            <a:r>
              <a:rPr lang="en-US" altLang="ko-KR" sz="2800" dirty="0"/>
              <a:t> al </a:t>
            </a:r>
            <a:r>
              <a:rPr lang="en-US" altLang="ko-KR" sz="2800" dirty="0" err="1" smtClean="0"/>
              <a:t>usuario</a:t>
            </a:r>
            <a:r>
              <a:rPr lang="en-US" altLang="ko-KR" sz="2800" dirty="0" smtClean="0"/>
              <a:t> </a:t>
            </a:r>
            <a:r>
              <a:rPr lang="en-US" altLang="ko-KR" sz="2800" b="1" dirty="0" err="1" smtClean="0"/>
              <a:t>activo</a:t>
            </a:r>
            <a:r>
              <a:rPr lang="en-US" altLang="ko-KR" sz="2800" dirty="0" smtClean="0"/>
              <a:t>, </a:t>
            </a:r>
            <a:r>
              <a:rPr lang="en-US" altLang="ko-KR" sz="2800" dirty="0"/>
              <a:t>lo </a:t>
            </a:r>
            <a:r>
              <a:rPr lang="en-US" altLang="ko-KR" sz="2800" dirty="0" err="1"/>
              <a:t>que</a:t>
            </a:r>
            <a:r>
              <a:rPr lang="en-US" altLang="ko-KR" sz="2800" dirty="0"/>
              <a:t> </a:t>
            </a:r>
            <a:r>
              <a:rPr lang="en-US" altLang="ko-KR" sz="2800" dirty="0" smtClean="0"/>
              <a:t>a </a:t>
            </a:r>
            <a:r>
              <a:rPr lang="en-US" altLang="ko-KR" sz="2800" dirty="0" err="1" smtClean="0"/>
              <a:t>otros</a:t>
            </a:r>
            <a:r>
              <a:rPr lang="en-US" altLang="ko-KR" sz="2800" dirty="0" smtClean="0"/>
              <a:t> les ha </a:t>
            </a:r>
            <a:r>
              <a:rPr lang="en-US" altLang="ko-KR" sz="2800" dirty="0" err="1"/>
              <a:t>gustado</a:t>
            </a:r>
            <a:r>
              <a:rPr lang="en-US" altLang="ko-KR" sz="2800" dirty="0"/>
              <a:t> en el </a:t>
            </a:r>
            <a:r>
              <a:rPr lang="en-US" altLang="ko-KR" sz="2800" dirty="0" err="1"/>
              <a:t>pasado</a:t>
            </a:r>
            <a:r>
              <a:rPr lang="en-US" altLang="ko-KR" sz="2800" dirty="0"/>
              <a:t> y lo </a:t>
            </a:r>
            <a:r>
              <a:rPr lang="en-US" altLang="ko-KR" sz="2800" dirty="0" err="1"/>
              <a:t>que</a:t>
            </a:r>
            <a:r>
              <a:rPr lang="en-US" altLang="ko-KR" sz="2800" dirty="0"/>
              <a:t> a menudo </a:t>
            </a:r>
            <a:r>
              <a:rPr lang="en-US" altLang="ko-KR" sz="2800" dirty="0" err="1"/>
              <a:t>solicita</a:t>
            </a:r>
            <a:r>
              <a:rPr lang="en-US" altLang="ko-KR" sz="2800" dirty="0"/>
              <a:t> el receptor. </a:t>
            </a:r>
            <a:endParaRPr lang="en-US" altLang="ko-KR" sz="2800" dirty="0" smtClean="0"/>
          </a:p>
          <a:p>
            <a:r>
              <a:rPr lang="en-US" altLang="ko-KR" sz="2800" dirty="0" smtClean="0"/>
              <a:t>Se </a:t>
            </a:r>
            <a:r>
              <a:rPr lang="en-US" altLang="ko-KR" sz="2800" dirty="0"/>
              <a:t>da un </a:t>
            </a:r>
            <a:r>
              <a:rPr lang="en-US" altLang="ko-KR" sz="2800" i="1" dirty="0" err="1"/>
              <a:t>comercial</a:t>
            </a:r>
            <a:r>
              <a:rPr lang="en-US" altLang="ko-KR" sz="2800" dirty="0"/>
              <a:t> en </a:t>
            </a:r>
            <a:r>
              <a:rPr lang="en-US" altLang="ko-KR" sz="2800" dirty="0" err="1"/>
              <a:t>beneficio</a:t>
            </a:r>
            <a:r>
              <a:rPr lang="en-US" altLang="ko-KR" sz="2800" dirty="0"/>
              <a:t> del </a:t>
            </a:r>
            <a:r>
              <a:rPr lang="en-US" altLang="ko-KR" sz="2800" dirty="0" err="1"/>
              <a:t>remitente</a:t>
            </a:r>
            <a:r>
              <a:rPr lang="en-US" altLang="ko-KR" sz="2800" dirty="0"/>
              <a:t> y </a:t>
            </a:r>
            <a:r>
              <a:rPr lang="en-US" altLang="ko-KR" sz="2800" dirty="0" err="1"/>
              <a:t>generalmente</a:t>
            </a:r>
            <a:r>
              <a:rPr lang="en-US" altLang="ko-KR" sz="2800" dirty="0"/>
              <a:t> se </a:t>
            </a:r>
            <a:r>
              <a:rPr lang="en-US" altLang="ko-KR" sz="2800" dirty="0" err="1"/>
              <a:t>envía</a:t>
            </a:r>
            <a:r>
              <a:rPr lang="en-US" altLang="ko-KR" sz="2800" dirty="0"/>
              <a:t> al receptor. La </a:t>
            </a:r>
            <a:r>
              <a:rPr lang="en-US" altLang="ko-KR" sz="2800" dirty="0" err="1"/>
              <a:t>diferencia</a:t>
            </a:r>
            <a:r>
              <a:rPr lang="en-US" altLang="ko-KR" sz="2800" dirty="0"/>
              <a:t> entre los dos </a:t>
            </a:r>
            <a:r>
              <a:rPr lang="en-US" altLang="ko-KR" sz="2800" dirty="0" err="1"/>
              <a:t>puede</a:t>
            </a:r>
            <a:r>
              <a:rPr lang="en-US" altLang="ko-KR" sz="2800" dirty="0"/>
              <a:t> </a:t>
            </a:r>
            <a:r>
              <a:rPr lang="en-US" altLang="ko-KR" sz="2800" dirty="0" err="1"/>
              <a:t>volverse</a:t>
            </a:r>
            <a:r>
              <a:rPr lang="en-US" altLang="ko-KR" sz="2800" dirty="0"/>
              <a:t> </a:t>
            </a:r>
            <a:r>
              <a:rPr lang="en-US" altLang="ko-KR" sz="2800" dirty="0" err="1"/>
              <a:t>borrosa</a:t>
            </a:r>
            <a:r>
              <a:rPr lang="en-US" altLang="ko-KR" sz="2800" dirty="0"/>
              <a:t>. </a:t>
            </a:r>
            <a:r>
              <a:rPr lang="en-US" altLang="ko-KR" sz="2800" dirty="0" err="1" smtClean="0"/>
              <a:t>Una</a:t>
            </a:r>
            <a:r>
              <a:rPr lang="en-US" altLang="ko-KR" sz="2800" dirty="0" smtClean="0"/>
              <a:t> </a:t>
            </a:r>
            <a:r>
              <a:rPr lang="en-US" altLang="ko-KR" sz="2800" dirty="0" err="1"/>
              <a:t>recomendación</a:t>
            </a:r>
            <a:r>
              <a:rPr lang="en-US" altLang="ko-KR" sz="2800" dirty="0"/>
              <a:t> </a:t>
            </a:r>
            <a:r>
              <a:rPr lang="en-US" altLang="ko-KR" sz="2800" dirty="0" err="1" smtClean="0"/>
              <a:t>es</a:t>
            </a:r>
            <a:r>
              <a:rPr lang="en-US" altLang="ko-KR" sz="2800" dirty="0" smtClean="0"/>
              <a:t> </a:t>
            </a:r>
            <a:r>
              <a:rPr lang="en-US" altLang="ko-KR" sz="2800" dirty="0" err="1"/>
              <a:t>todo</a:t>
            </a:r>
            <a:r>
              <a:rPr lang="en-US" altLang="ko-KR" sz="2800" dirty="0"/>
              <a:t> lo </a:t>
            </a:r>
            <a:r>
              <a:rPr lang="en-US" altLang="ko-KR" sz="2800" dirty="0" err="1"/>
              <a:t>calculado</a:t>
            </a:r>
            <a:r>
              <a:rPr lang="en-US" altLang="ko-KR" sz="2800" dirty="0"/>
              <a:t> a </a:t>
            </a:r>
            <a:r>
              <a:rPr lang="en-US" altLang="ko-KR" sz="2800" dirty="0" err="1"/>
              <a:t>partir</a:t>
            </a:r>
            <a:r>
              <a:rPr lang="en-US" altLang="ko-KR" sz="2800" dirty="0"/>
              <a:t> de los </a:t>
            </a:r>
            <a:r>
              <a:rPr lang="en-US" altLang="ko-KR" sz="2800" dirty="0" err="1"/>
              <a:t>datos</a:t>
            </a:r>
            <a:r>
              <a:rPr lang="en-US" altLang="ko-KR" sz="2800" dirty="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38</a:t>
            </a:r>
            <a:endParaRPr lang="en-US" sz="1600" dirty="0"/>
          </a:p>
        </p:txBody>
      </p:sp>
    </p:spTree>
    <p:extLst>
      <p:ext uri="{BB962C8B-B14F-4D97-AF65-F5344CB8AC3E}">
        <p14:creationId xmlns:p14="http://schemas.microsoft.com/office/powerpoint/2010/main" val="774398128"/>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Recomendaciones</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a:t>Los </a:t>
            </a:r>
            <a:r>
              <a:rPr lang="en-US" altLang="ko-KR" sz="2800" dirty="0" err="1"/>
              <a:t>recomendadores</a:t>
            </a:r>
            <a:r>
              <a:rPr lang="en-US" altLang="ko-KR" sz="2800" dirty="0"/>
              <a:t> </a:t>
            </a:r>
            <a:r>
              <a:rPr lang="en-US" altLang="ko-KR" sz="2800" dirty="0" err="1"/>
              <a:t>están</a:t>
            </a:r>
            <a:r>
              <a:rPr lang="en-US" altLang="ko-KR" sz="2800" dirty="0"/>
              <a:t> </a:t>
            </a:r>
            <a:r>
              <a:rPr lang="en-US" altLang="ko-KR" sz="2800" dirty="0" err="1"/>
              <a:t>más</a:t>
            </a:r>
            <a:r>
              <a:rPr lang="en-US" altLang="ko-KR" sz="2800" dirty="0"/>
              <a:t> en casa en Internet </a:t>
            </a:r>
            <a:r>
              <a:rPr lang="en-US" altLang="ko-KR" sz="2800" dirty="0" err="1"/>
              <a:t>porque</a:t>
            </a:r>
            <a:r>
              <a:rPr lang="en-US" altLang="ko-KR" sz="2800" dirty="0"/>
              <a:t> </a:t>
            </a:r>
            <a:r>
              <a:rPr lang="en-US" altLang="ko-KR" sz="2800" dirty="0" err="1"/>
              <a:t>aquí</a:t>
            </a:r>
            <a:r>
              <a:rPr lang="en-US" altLang="ko-KR" sz="2800" dirty="0"/>
              <a:t> </a:t>
            </a:r>
            <a:r>
              <a:rPr lang="en-US" altLang="ko-KR" sz="2800" dirty="0" err="1"/>
              <a:t>es</a:t>
            </a:r>
            <a:r>
              <a:rPr lang="en-US" altLang="ko-KR" sz="2800" dirty="0"/>
              <a:t> </a:t>
            </a:r>
            <a:r>
              <a:rPr lang="en-US" altLang="ko-KR" sz="2800" dirty="0" err="1"/>
              <a:t>donde</a:t>
            </a:r>
            <a:r>
              <a:rPr lang="en-US" altLang="ko-KR" sz="2800" dirty="0"/>
              <a:t> no solo </a:t>
            </a:r>
            <a:r>
              <a:rPr lang="en-US" altLang="ko-KR" sz="2800" dirty="0" err="1"/>
              <a:t>puede</a:t>
            </a:r>
            <a:r>
              <a:rPr lang="en-US" altLang="ko-KR" sz="2800" dirty="0"/>
              <a:t> </a:t>
            </a:r>
            <a:r>
              <a:rPr lang="en-US" altLang="ko-KR" sz="2800" dirty="0" err="1"/>
              <a:t>dirigirse</a:t>
            </a:r>
            <a:r>
              <a:rPr lang="en-US" altLang="ko-KR" sz="2800" dirty="0"/>
              <a:t> a </a:t>
            </a:r>
            <a:r>
              <a:rPr lang="en-US" altLang="ko-KR" sz="2800" dirty="0" err="1"/>
              <a:t>usuarios</a:t>
            </a:r>
            <a:r>
              <a:rPr lang="en-US" altLang="ko-KR" sz="2800" dirty="0"/>
              <a:t> </a:t>
            </a:r>
            <a:r>
              <a:rPr lang="en-US" altLang="ko-KR" sz="2800" dirty="0" err="1"/>
              <a:t>individuales</a:t>
            </a:r>
            <a:r>
              <a:rPr lang="en-US" altLang="ko-KR" sz="2800" dirty="0"/>
              <a:t> </a:t>
            </a:r>
            <a:r>
              <a:rPr lang="en-US" altLang="ko-KR" sz="2800" dirty="0" err="1"/>
              <a:t>sino</a:t>
            </a:r>
            <a:r>
              <a:rPr lang="en-US" altLang="ko-KR" sz="2800" dirty="0"/>
              <a:t> </a:t>
            </a:r>
            <a:r>
              <a:rPr lang="en-US" altLang="ko-KR" sz="2800" dirty="0" err="1"/>
              <a:t>que</a:t>
            </a:r>
            <a:r>
              <a:rPr lang="en-US" altLang="ko-KR" sz="2800" dirty="0"/>
              <a:t> </a:t>
            </a:r>
            <a:r>
              <a:rPr lang="en-US" altLang="ko-KR" sz="2800" dirty="0" err="1"/>
              <a:t>también</a:t>
            </a:r>
            <a:r>
              <a:rPr lang="en-US" altLang="ko-KR" sz="2800" dirty="0"/>
              <a:t> </a:t>
            </a:r>
            <a:r>
              <a:rPr lang="en-US" altLang="ko-KR" sz="2800" dirty="0" err="1"/>
              <a:t>puede</a:t>
            </a:r>
            <a:r>
              <a:rPr lang="en-US" altLang="ko-KR" sz="2800" dirty="0"/>
              <a:t> </a:t>
            </a:r>
            <a:r>
              <a:rPr lang="en-US" altLang="ko-KR" sz="2800" dirty="0" err="1"/>
              <a:t>recopilar</a:t>
            </a:r>
            <a:r>
              <a:rPr lang="en-US" altLang="ko-KR" sz="2800" dirty="0"/>
              <a:t> </a:t>
            </a:r>
            <a:r>
              <a:rPr lang="en-US" altLang="ko-KR" sz="2800" dirty="0" err="1"/>
              <a:t>datos</a:t>
            </a:r>
            <a:r>
              <a:rPr lang="en-US" altLang="ko-KR" sz="2800" dirty="0"/>
              <a:t> de </a:t>
            </a:r>
            <a:r>
              <a:rPr lang="en-US" altLang="ko-KR" sz="2800" dirty="0" err="1"/>
              <a:t>comportamiento</a:t>
            </a:r>
            <a:r>
              <a:rPr lang="en-US" altLang="ko-KR" sz="2800" dirty="0"/>
              <a:t>. </a:t>
            </a:r>
            <a:endParaRPr lang="en-US" altLang="ko-KR" sz="2800" dirty="0" smtClean="0"/>
          </a:p>
          <a:p>
            <a:r>
              <a:rPr lang="en-US" altLang="ko-KR" sz="2800" dirty="0" smtClean="0"/>
              <a:t>Un </a:t>
            </a:r>
            <a:r>
              <a:rPr lang="en-US" altLang="ko-KR" sz="2800" dirty="0" err="1"/>
              <a:t>sitio</a:t>
            </a:r>
            <a:r>
              <a:rPr lang="en-US" altLang="ko-KR" sz="2800" dirty="0"/>
              <a:t> web </a:t>
            </a:r>
            <a:r>
              <a:rPr lang="en-US" altLang="ko-KR" sz="2800" dirty="0" err="1"/>
              <a:t>que</a:t>
            </a:r>
            <a:r>
              <a:rPr lang="en-US" altLang="ko-KR" sz="2800" dirty="0"/>
              <a:t> </a:t>
            </a:r>
            <a:r>
              <a:rPr lang="en-US" altLang="ko-KR" sz="2800" dirty="0" err="1"/>
              <a:t>muestra</a:t>
            </a:r>
            <a:r>
              <a:rPr lang="en-US" altLang="ko-KR" sz="2800" dirty="0"/>
              <a:t> </a:t>
            </a:r>
            <a:r>
              <a:rPr lang="en-US" altLang="ko-KR" sz="2800" dirty="0" err="1"/>
              <a:t>las</a:t>
            </a:r>
            <a:r>
              <a:rPr lang="en-US" altLang="ko-KR" sz="2800" dirty="0"/>
              <a:t> 10 </a:t>
            </a:r>
            <a:r>
              <a:rPr lang="en-US" altLang="ko-KR" sz="2800" dirty="0" err="1"/>
              <a:t>listas</a:t>
            </a:r>
            <a:r>
              <a:rPr lang="en-US" altLang="ko-KR" sz="2800" dirty="0"/>
              <a:t> </a:t>
            </a:r>
            <a:r>
              <a:rPr lang="en-US" altLang="ko-KR" sz="2800" dirty="0" err="1"/>
              <a:t>principales</a:t>
            </a:r>
            <a:r>
              <a:rPr lang="en-US" altLang="ko-KR" sz="2800" dirty="0"/>
              <a:t> de </a:t>
            </a:r>
            <a:r>
              <a:rPr lang="en-US" altLang="ko-KR" sz="2800" dirty="0" err="1"/>
              <a:t>las</a:t>
            </a:r>
            <a:r>
              <a:rPr lang="en-US" altLang="ko-KR" sz="2800" dirty="0"/>
              <a:t> </a:t>
            </a:r>
            <a:r>
              <a:rPr lang="en-US" altLang="ko-KR" sz="2800" dirty="0" err="1"/>
              <a:t>máquinas</a:t>
            </a:r>
            <a:r>
              <a:rPr lang="en-US" altLang="ko-KR" sz="2800" dirty="0"/>
              <a:t> para </a:t>
            </a:r>
            <a:r>
              <a:rPr lang="en-US" altLang="ko-KR" sz="2800" dirty="0" err="1"/>
              <a:t>hacer</a:t>
            </a:r>
            <a:r>
              <a:rPr lang="en-US" altLang="ko-KR" sz="2800" dirty="0"/>
              <a:t> pan </a:t>
            </a:r>
            <a:r>
              <a:rPr lang="en-US" altLang="ko-KR" sz="2800" dirty="0" err="1"/>
              <a:t>más</a:t>
            </a:r>
            <a:r>
              <a:rPr lang="en-US" altLang="ko-KR" sz="2800" dirty="0"/>
              <a:t> </a:t>
            </a:r>
            <a:r>
              <a:rPr lang="en-US" altLang="ko-KR" sz="2800" dirty="0" err="1"/>
              <a:t>vendidas</a:t>
            </a:r>
            <a:r>
              <a:rPr lang="en-US" altLang="ko-KR" sz="2800" dirty="0"/>
              <a:t> </a:t>
            </a:r>
            <a:r>
              <a:rPr lang="en-US" altLang="ko-KR" sz="2800" dirty="0" err="1"/>
              <a:t>ofrece</a:t>
            </a:r>
            <a:r>
              <a:rPr lang="en-US" altLang="ko-KR" sz="2800" dirty="0"/>
              <a:t> </a:t>
            </a:r>
            <a:r>
              <a:rPr lang="en-US" altLang="ko-KR" sz="2800" dirty="0" err="1"/>
              <a:t>recomendaciones</a:t>
            </a:r>
            <a:r>
              <a:rPr lang="en-US" altLang="ko-KR" sz="2800" dirty="0"/>
              <a:t> </a:t>
            </a:r>
            <a:r>
              <a:rPr lang="en-US" altLang="ko-KR" sz="2800" i="1" dirty="0"/>
              <a:t>no </a:t>
            </a:r>
            <a:r>
              <a:rPr lang="en-US" altLang="ko-KR" sz="2800" i="1" dirty="0" err="1"/>
              <a:t>personalizadas</a:t>
            </a:r>
            <a:r>
              <a:rPr lang="en-US" altLang="ko-KR" sz="2800" dirty="0"/>
              <a:t>. </a:t>
            </a:r>
            <a:endParaRPr lang="en-US" altLang="ko-KR" sz="2800" dirty="0" smtClean="0"/>
          </a:p>
          <a:p>
            <a:r>
              <a:rPr lang="en-US" altLang="ko-KR" sz="2800" dirty="0" smtClean="0"/>
              <a:t>Si </a:t>
            </a:r>
            <a:r>
              <a:rPr lang="en-US" altLang="ko-KR" sz="2800" dirty="0"/>
              <a:t>un </a:t>
            </a:r>
            <a:r>
              <a:rPr lang="en-US" altLang="ko-KR" sz="2800" dirty="0" err="1"/>
              <a:t>sitio</a:t>
            </a:r>
            <a:r>
              <a:rPr lang="en-US" altLang="ko-KR" sz="2800" dirty="0"/>
              <a:t> web para </a:t>
            </a:r>
            <a:r>
              <a:rPr lang="en-US" altLang="ko-KR" sz="2800" dirty="0" err="1"/>
              <a:t>ventas</a:t>
            </a:r>
            <a:r>
              <a:rPr lang="en-US" altLang="ko-KR" sz="2800" dirty="0"/>
              <a:t> de casas o entradas para </a:t>
            </a:r>
            <a:r>
              <a:rPr lang="en-US" altLang="ko-KR" sz="2800" dirty="0" err="1"/>
              <a:t>conciertos</a:t>
            </a:r>
            <a:r>
              <a:rPr lang="en-US" altLang="ko-KR" sz="2800" dirty="0"/>
              <a:t> le </a:t>
            </a:r>
            <a:r>
              <a:rPr lang="en-US" altLang="ko-KR" sz="2800" dirty="0" err="1"/>
              <a:t>muestra</a:t>
            </a:r>
            <a:r>
              <a:rPr lang="en-US" altLang="ko-KR" sz="2800" dirty="0"/>
              <a:t> </a:t>
            </a:r>
            <a:r>
              <a:rPr lang="en-US" altLang="ko-KR" sz="2800" dirty="0" err="1"/>
              <a:t>recomendaciones</a:t>
            </a:r>
            <a:r>
              <a:rPr lang="en-US" altLang="ko-KR" sz="2800" dirty="0"/>
              <a:t> </a:t>
            </a:r>
            <a:r>
              <a:rPr lang="en-US" altLang="ko-KR" sz="2800" dirty="0" err="1"/>
              <a:t>basadas</a:t>
            </a:r>
            <a:r>
              <a:rPr lang="en-US" altLang="ko-KR" sz="2800" dirty="0"/>
              <a:t> en </a:t>
            </a:r>
            <a:r>
              <a:rPr lang="en-US" altLang="ko-KR" sz="2800" dirty="0" err="1"/>
              <a:t>su</a:t>
            </a:r>
            <a:r>
              <a:rPr lang="en-US" altLang="ko-KR" sz="2800" dirty="0"/>
              <a:t> </a:t>
            </a:r>
            <a:r>
              <a:rPr lang="en-US" altLang="ko-KR" sz="2800" dirty="0" err="1"/>
              <a:t>demografía</a:t>
            </a:r>
            <a:r>
              <a:rPr lang="en-US" altLang="ko-KR" sz="2800" dirty="0"/>
              <a:t> o </a:t>
            </a:r>
            <a:r>
              <a:rPr lang="en-US" altLang="ko-KR" sz="2800" dirty="0" err="1"/>
              <a:t>su</a:t>
            </a:r>
            <a:r>
              <a:rPr lang="en-US" altLang="ko-KR" sz="2800" dirty="0"/>
              <a:t> </a:t>
            </a:r>
            <a:r>
              <a:rPr lang="en-US" altLang="ko-KR" sz="2800" dirty="0" err="1"/>
              <a:t>ubicación</a:t>
            </a:r>
            <a:r>
              <a:rPr lang="en-US" altLang="ko-KR" sz="2800" dirty="0"/>
              <a:t> actual, </a:t>
            </a:r>
            <a:r>
              <a:rPr lang="en-US" altLang="ko-KR" sz="2800" dirty="0" err="1"/>
              <a:t>las</a:t>
            </a:r>
            <a:r>
              <a:rPr lang="en-US" altLang="ko-KR" sz="2800" dirty="0"/>
              <a:t> </a:t>
            </a:r>
            <a:r>
              <a:rPr lang="en-US" altLang="ko-KR" sz="2800" dirty="0" err="1"/>
              <a:t>recomendaciones</a:t>
            </a:r>
            <a:r>
              <a:rPr lang="en-US" altLang="ko-KR" sz="2800" dirty="0"/>
              <a:t> son </a:t>
            </a:r>
            <a:r>
              <a:rPr lang="en-US" altLang="ko-KR" sz="2800" i="1" dirty="0" err="1"/>
              <a:t>semipersonalizadas</a:t>
            </a:r>
            <a:r>
              <a:rPr lang="en-US" altLang="ko-KR" sz="2800" dirty="0"/>
              <a:t>.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39</a:t>
            </a:r>
            <a:endParaRPr lang="en-US" sz="1600" dirty="0"/>
          </a:p>
        </p:txBody>
      </p:sp>
    </p:spTree>
    <p:extLst>
      <p:ext uri="{BB962C8B-B14F-4D97-AF65-F5344CB8AC3E}">
        <p14:creationId xmlns:p14="http://schemas.microsoft.com/office/powerpoint/2010/main" val="155843647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Recomendaciones</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a:t>Las </a:t>
            </a:r>
            <a:r>
              <a:rPr lang="en-US" altLang="ko-KR" sz="2800" dirty="0" err="1"/>
              <a:t>recomendaciones</a:t>
            </a:r>
            <a:r>
              <a:rPr lang="en-US" altLang="ko-KR" sz="2800" dirty="0"/>
              <a:t> </a:t>
            </a:r>
            <a:r>
              <a:rPr lang="en-US" altLang="ko-KR" sz="2800" i="1" dirty="0" err="1"/>
              <a:t>personalizadas</a:t>
            </a:r>
            <a:r>
              <a:rPr lang="en-US" altLang="ko-KR" sz="2800" dirty="0"/>
              <a:t> se </a:t>
            </a:r>
            <a:r>
              <a:rPr lang="en-US" altLang="ko-KR" sz="2800" dirty="0" err="1"/>
              <a:t>pueden</a:t>
            </a:r>
            <a:r>
              <a:rPr lang="en-US" altLang="ko-KR" sz="2800" dirty="0"/>
              <a:t> </a:t>
            </a:r>
            <a:r>
              <a:rPr lang="en-US" altLang="ko-KR" sz="2800" dirty="0" err="1"/>
              <a:t>encontrar</a:t>
            </a:r>
            <a:r>
              <a:rPr lang="en-US" altLang="ko-KR" sz="2800" dirty="0"/>
              <a:t> en Amazon, </a:t>
            </a:r>
            <a:r>
              <a:rPr lang="en-US" altLang="ko-KR" sz="2800" dirty="0" err="1"/>
              <a:t>donde</a:t>
            </a:r>
            <a:r>
              <a:rPr lang="en-US" altLang="ko-KR" sz="2800" dirty="0"/>
              <a:t> los </a:t>
            </a:r>
            <a:r>
              <a:rPr lang="en-US" altLang="ko-KR" sz="2800" dirty="0" err="1"/>
              <a:t>clientes</a:t>
            </a:r>
            <a:r>
              <a:rPr lang="en-US" altLang="ko-KR" sz="2800" dirty="0"/>
              <a:t> </a:t>
            </a:r>
            <a:r>
              <a:rPr lang="en-US" altLang="ko-KR" sz="2800" dirty="0" err="1"/>
              <a:t>identificados</a:t>
            </a:r>
            <a:r>
              <a:rPr lang="en-US" altLang="ko-KR" sz="2800" dirty="0"/>
              <a:t> </a:t>
            </a:r>
            <a:r>
              <a:rPr lang="en-US" altLang="ko-KR" sz="2800" dirty="0" err="1"/>
              <a:t>ven</a:t>
            </a:r>
            <a:r>
              <a:rPr lang="en-US" altLang="ko-KR" sz="2800" dirty="0"/>
              <a:t> "</a:t>
            </a:r>
            <a:r>
              <a:rPr lang="en-US" altLang="ko-KR" sz="2800" dirty="0" err="1"/>
              <a:t>Recomendaciones</a:t>
            </a:r>
            <a:r>
              <a:rPr lang="en-US" altLang="ko-KR" sz="2800" dirty="0"/>
              <a:t> para </a:t>
            </a:r>
            <a:r>
              <a:rPr lang="en-US" altLang="ko-KR" sz="2800" dirty="0" err="1"/>
              <a:t>usted</a:t>
            </a:r>
            <a:r>
              <a:rPr lang="en-US" altLang="ko-KR" sz="2800" dirty="0"/>
              <a:t>". </a:t>
            </a:r>
            <a:endParaRPr lang="en-US" altLang="ko-KR" sz="2800" dirty="0" smtClean="0"/>
          </a:p>
          <a:p>
            <a:r>
              <a:rPr lang="en-US" altLang="ko-KR" sz="2800" dirty="0" smtClean="0"/>
              <a:t>La </a:t>
            </a:r>
            <a:r>
              <a:rPr lang="en-US" altLang="ko-KR" sz="2800" dirty="0"/>
              <a:t>idea de la </a:t>
            </a:r>
            <a:r>
              <a:rPr lang="en-US" altLang="ko-KR" sz="2800" dirty="0" err="1"/>
              <a:t>recomendación</a:t>
            </a:r>
            <a:r>
              <a:rPr lang="en-US" altLang="ko-KR" sz="2800" dirty="0"/>
              <a:t> </a:t>
            </a:r>
            <a:r>
              <a:rPr lang="en-US" altLang="ko-KR" sz="2800" dirty="0" err="1"/>
              <a:t>personalizada</a:t>
            </a:r>
            <a:r>
              <a:rPr lang="en-US" altLang="ko-KR" sz="2800" dirty="0"/>
              <a:t> </a:t>
            </a:r>
            <a:r>
              <a:rPr lang="en-US" altLang="ko-KR" sz="2800" dirty="0" err="1"/>
              <a:t>también</a:t>
            </a:r>
            <a:r>
              <a:rPr lang="en-US" altLang="ko-KR" sz="2800" dirty="0"/>
              <a:t> surge de la idea de </a:t>
            </a:r>
            <a:r>
              <a:rPr lang="en-US" altLang="ko-KR" sz="2800" dirty="0" err="1"/>
              <a:t>que</a:t>
            </a:r>
            <a:r>
              <a:rPr lang="en-US" altLang="ko-KR" sz="2800" dirty="0"/>
              <a:t> </a:t>
            </a:r>
            <a:r>
              <a:rPr lang="en-US" altLang="ko-KR" sz="2800" dirty="0" err="1"/>
              <a:t>las</a:t>
            </a:r>
            <a:r>
              <a:rPr lang="en-US" altLang="ko-KR" sz="2800" dirty="0"/>
              <a:t> personas no solo </a:t>
            </a:r>
            <a:r>
              <a:rPr lang="en-US" altLang="ko-KR" sz="2800" dirty="0" err="1"/>
              <a:t>están</a:t>
            </a:r>
            <a:r>
              <a:rPr lang="en-US" altLang="ko-KR" sz="2800" dirty="0"/>
              <a:t> </a:t>
            </a:r>
            <a:r>
              <a:rPr lang="en-US" altLang="ko-KR" sz="2800" dirty="0" err="1"/>
              <a:t>interesadas</a:t>
            </a:r>
            <a:r>
              <a:rPr lang="en-US" altLang="ko-KR" sz="2800" dirty="0"/>
              <a:t> en los </a:t>
            </a:r>
            <a:r>
              <a:rPr lang="en-US" altLang="ko-KR" sz="2800" dirty="0" err="1"/>
              <a:t>artículos</a:t>
            </a:r>
            <a:r>
              <a:rPr lang="en-US" altLang="ko-KR" sz="2800" dirty="0"/>
              <a:t> </a:t>
            </a:r>
            <a:r>
              <a:rPr lang="en-US" altLang="ko-KR" sz="2800" dirty="0" err="1"/>
              <a:t>populares</a:t>
            </a:r>
            <a:r>
              <a:rPr lang="en-US" altLang="ko-KR" sz="2800" dirty="0"/>
              <a:t>, </a:t>
            </a:r>
            <a:r>
              <a:rPr lang="en-US" altLang="ko-KR" sz="2800" dirty="0" err="1"/>
              <a:t>sino</a:t>
            </a:r>
            <a:r>
              <a:rPr lang="en-US" altLang="ko-KR" sz="2800" dirty="0"/>
              <a:t> </a:t>
            </a:r>
            <a:r>
              <a:rPr lang="en-US" altLang="ko-KR" sz="2800" dirty="0" err="1"/>
              <a:t>también</a:t>
            </a:r>
            <a:r>
              <a:rPr lang="en-US" altLang="ko-KR" sz="2800" dirty="0"/>
              <a:t> en </a:t>
            </a:r>
            <a:r>
              <a:rPr lang="en-US" altLang="ko-KR" sz="2800" dirty="0" smtClean="0"/>
              <a:t>la mayor</a:t>
            </a:r>
            <a:r>
              <a:rPr lang="es-ES" altLang="ko-KR" sz="2800" dirty="0" err="1" smtClean="0"/>
              <a:t>ía</a:t>
            </a:r>
            <a:r>
              <a:rPr lang="es-ES" altLang="ko-KR" sz="2800" dirty="0" smtClean="0"/>
              <a:t> de </a:t>
            </a:r>
            <a:r>
              <a:rPr lang="en-US" altLang="ko-KR" sz="2800" dirty="0" smtClean="0"/>
              <a:t>los </a:t>
            </a:r>
            <a:r>
              <a:rPr lang="en-US" altLang="ko-KR" sz="2800" dirty="0" err="1"/>
              <a:t>artículos</a:t>
            </a:r>
            <a:r>
              <a:rPr lang="en-US" altLang="ko-KR" sz="2800" dirty="0"/>
              <a:t> </a:t>
            </a:r>
            <a:r>
              <a:rPr lang="en-US" altLang="ko-KR" sz="2800" dirty="0" err="1"/>
              <a:t>que</a:t>
            </a:r>
            <a:r>
              <a:rPr lang="en-US" altLang="ko-KR" sz="2800" dirty="0"/>
              <a:t> no se </a:t>
            </a:r>
            <a:r>
              <a:rPr lang="en-US" altLang="ko-KR" sz="2800" dirty="0" err="1" smtClean="0"/>
              <a:t>venden</a:t>
            </a:r>
            <a:r>
              <a:rPr lang="en-US" altLang="ko-KR" sz="2800" dirty="0" smtClean="0"/>
              <a:t> o </a:t>
            </a:r>
            <a:r>
              <a:rPr lang="en-US" altLang="ko-KR" sz="2800" dirty="0"/>
              <a:t>los </a:t>
            </a:r>
            <a:r>
              <a:rPr lang="en-US" altLang="ko-KR" sz="2800" dirty="0" err="1"/>
              <a:t>artículos</a:t>
            </a:r>
            <a:r>
              <a:rPr lang="en-US" altLang="ko-KR" sz="2800" dirty="0"/>
              <a:t> </a:t>
            </a:r>
            <a:r>
              <a:rPr lang="en-US" altLang="ko-KR" sz="2800" dirty="0" err="1"/>
              <a:t>que</a:t>
            </a:r>
            <a:r>
              <a:rPr lang="en-US" altLang="ko-KR" sz="2800" dirty="0"/>
              <a:t> </a:t>
            </a:r>
            <a:r>
              <a:rPr lang="en-US" altLang="ko-KR" sz="2800" dirty="0" err="1"/>
              <a:t>están</a:t>
            </a:r>
            <a:r>
              <a:rPr lang="en-US" altLang="ko-KR" sz="2800" dirty="0"/>
              <a:t> en la cola </a:t>
            </a:r>
            <a:r>
              <a:rPr lang="en-US" altLang="ko-KR" sz="2800" dirty="0" err="1" smtClean="0"/>
              <a:t>larga</a:t>
            </a:r>
            <a:r>
              <a:rPr lang="en-US" altLang="ko-KR" sz="2800" dirty="0" smtClean="0"/>
              <a:t> (long tail).</a:t>
            </a:r>
            <a:endParaRPr lang="en-US" altLang="ko-KR" sz="2800" dirty="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40</a:t>
            </a:r>
            <a:endParaRPr lang="en-US" sz="1600" dirty="0"/>
          </a:p>
        </p:txBody>
      </p:sp>
    </p:spTree>
    <p:extLst>
      <p:ext uri="{BB962C8B-B14F-4D97-AF65-F5344CB8AC3E}">
        <p14:creationId xmlns:p14="http://schemas.microsoft.com/office/powerpoint/2010/main" val="1931293320"/>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The long tail</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smtClean="0"/>
              <a:t>La </a:t>
            </a:r>
            <a:r>
              <a:rPr lang="en-US" altLang="ko-KR" sz="2800" dirty="0"/>
              <a:t>cola </a:t>
            </a:r>
            <a:r>
              <a:rPr lang="en-US" altLang="ko-KR" sz="2800" dirty="0" err="1" smtClean="0"/>
              <a:t>larga</a:t>
            </a:r>
            <a:r>
              <a:rPr lang="en-US" altLang="ko-KR" sz="2800" dirty="0" smtClean="0"/>
              <a:t> </a:t>
            </a:r>
            <a:r>
              <a:rPr lang="en-US" altLang="ko-KR" sz="2800" dirty="0" err="1" smtClean="0"/>
              <a:t>fue</a:t>
            </a:r>
            <a:r>
              <a:rPr lang="en-US" altLang="ko-KR" sz="2800" dirty="0" smtClean="0"/>
              <a:t> </a:t>
            </a:r>
            <a:r>
              <a:rPr lang="en-US" altLang="ko-KR" sz="2800" dirty="0" err="1"/>
              <a:t>acuñada</a:t>
            </a:r>
            <a:r>
              <a:rPr lang="en-US" altLang="ko-KR" sz="2800" dirty="0"/>
              <a:t> </a:t>
            </a:r>
            <a:r>
              <a:rPr lang="en-US" altLang="ko-KR" sz="2800" dirty="0" err="1"/>
              <a:t>por</a:t>
            </a:r>
            <a:r>
              <a:rPr lang="en-US" altLang="ko-KR" sz="2800" dirty="0"/>
              <a:t> Chris Anderson en un </a:t>
            </a:r>
            <a:r>
              <a:rPr lang="en-US" altLang="ko-KR" sz="2800" dirty="0" err="1"/>
              <a:t>artículo</a:t>
            </a:r>
            <a:r>
              <a:rPr lang="en-US" altLang="ko-KR" sz="2800" dirty="0"/>
              <a:t> en la </a:t>
            </a:r>
            <a:r>
              <a:rPr lang="en-US" altLang="ko-KR" sz="2800" dirty="0" err="1"/>
              <a:t>revista</a:t>
            </a:r>
            <a:r>
              <a:rPr lang="en-US" altLang="ko-KR" sz="2800" dirty="0"/>
              <a:t> Wired en 2004, </a:t>
            </a:r>
            <a:r>
              <a:rPr lang="en-US" altLang="ko-KR" sz="2800" dirty="0" err="1"/>
              <a:t>que</a:t>
            </a:r>
            <a:r>
              <a:rPr lang="en-US" altLang="ko-KR" sz="2800" dirty="0"/>
              <a:t> se </a:t>
            </a:r>
            <a:r>
              <a:rPr lang="en-US" altLang="ko-KR" sz="2800" dirty="0" err="1"/>
              <a:t>amplió</a:t>
            </a:r>
            <a:r>
              <a:rPr lang="en-US" altLang="ko-KR" sz="2800" dirty="0"/>
              <a:t> en un </a:t>
            </a:r>
            <a:r>
              <a:rPr lang="en-US" altLang="ko-KR" sz="2800" dirty="0" err="1"/>
              <a:t>libro</a:t>
            </a:r>
            <a:r>
              <a:rPr lang="en-US" altLang="ko-KR" sz="2800" dirty="0"/>
              <a:t> </a:t>
            </a:r>
            <a:r>
              <a:rPr lang="en-US" altLang="ko-KR" sz="2800" dirty="0" err="1"/>
              <a:t>publicado</a:t>
            </a:r>
            <a:r>
              <a:rPr lang="en-US" altLang="ko-KR" sz="2800" dirty="0"/>
              <a:t> en 2006 (Hyperion) .2 En el </a:t>
            </a:r>
            <a:r>
              <a:rPr lang="en-US" altLang="ko-KR" sz="2800" dirty="0" err="1"/>
              <a:t>artículo</a:t>
            </a:r>
            <a:r>
              <a:rPr lang="en-US" altLang="ko-KR" sz="2800" dirty="0"/>
              <a:t>, Anderson </a:t>
            </a:r>
            <a:r>
              <a:rPr lang="en-US" altLang="ko-KR" sz="2800" dirty="0" err="1"/>
              <a:t>identificó</a:t>
            </a:r>
            <a:r>
              <a:rPr lang="en-US" altLang="ko-KR" sz="2800" dirty="0"/>
              <a:t> un </a:t>
            </a:r>
            <a:r>
              <a:rPr lang="en-US" altLang="ko-KR" sz="2800" dirty="0" err="1"/>
              <a:t>nuevo</a:t>
            </a:r>
            <a:r>
              <a:rPr lang="en-US" altLang="ko-KR" sz="2800" dirty="0"/>
              <a:t> </a:t>
            </a:r>
            <a:r>
              <a:rPr lang="en-US" altLang="ko-KR" sz="2800" dirty="0" err="1"/>
              <a:t>modelo</a:t>
            </a:r>
            <a:r>
              <a:rPr lang="en-US" altLang="ko-KR" sz="2800" dirty="0"/>
              <a:t> de </a:t>
            </a:r>
            <a:r>
              <a:rPr lang="en-US" altLang="ko-KR" sz="2800" dirty="0" err="1"/>
              <a:t>negocio</a:t>
            </a:r>
            <a:r>
              <a:rPr lang="en-US" altLang="ko-KR" sz="2800" dirty="0"/>
              <a:t> </a:t>
            </a:r>
            <a:r>
              <a:rPr lang="en-US" altLang="ko-KR" sz="2800" dirty="0" err="1"/>
              <a:t>que</a:t>
            </a:r>
            <a:r>
              <a:rPr lang="en-US" altLang="ko-KR" sz="2800" dirty="0"/>
              <a:t> se </a:t>
            </a:r>
            <a:r>
              <a:rPr lang="en-US" altLang="ko-KR" sz="2800" dirty="0" err="1"/>
              <a:t>ve</a:t>
            </a:r>
            <a:r>
              <a:rPr lang="en-US" altLang="ko-KR" sz="2800" dirty="0"/>
              <a:t> con </a:t>
            </a:r>
            <a:r>
              <a:rPr lang="en-US" altLang="ko-KR" sz="2800" dirty="0" err="1"/>
              <a:t>frecuencia</a:t>
            </a:r>
            <a:r>
              <a:rPr lang="en-US" altLang="ko-KR" sz="2800" dirty="0"/>
              <a:t> en Internet. </a:t>
            </a:r>
            <a:endParaRPr lang="en-US" altLang="ko-KR" sz="2800" dirty="0" smtClean="0"/>
          </a:p>
          <a:p>
            <a:r>
              <a:rPr lang="en-US" altLang="ko-KR" sz="2800" dirty="0" smtClean="0"/>
              <a:t>La </a:t>
            </a:r>
            <a:r>
              <a:rPr lang="en-US" altLang="ko-KR" sz="2800" dirty="0"/>
              <a:t>idea de Anderson </a:t>
            </a:r>
            <a:r>
              <a:rPr lang="en-US" altLang="ko-KR" sz="2800" dirty="0" err="1"/>
              <a:t>fue</a:t>
            </a:r>
            <a:r>
              <a:rPr lang="en-US" altLang="ko-KR" sz="2800" dirty="0"/>
              <a:t> </a:t>
            </a:r>
            <a:r>
              <a:rPr lang="en-US" altLang="ko-KR" sz="2800" dirty="0" err="1"/>
              <a:t>que</a:t>
            </a:r>
            <a:r>
              <a:rPr lang="en-US" altLang="ko-KR" sz="2800" dirty="0"/>
              <a:t> </a:t>
            </a:r>
            <a:r>
              <a:rPr lang="en-US" altLang="ko-KR" sz="2800" dirty="0" err="1"/>
              <a:t>si</a:t>
            </a:r>
            <a:r>
              <a:rPr lang="en-US" altLang="ko-KR" sz="2800" dirty="0"/>
              <a:t> </a:t>
            </a:r>
            <a:r>
              <a:rPr lang="en-US" altLang="ko-KR" sz="2800" dirty="0" err="1"/>
              <a:t>tiene</a:t>
            </a:r>
            <a:r>
              <a:rPr lang="en-US" altLang="ko-KR" sz="2800" dirty="0"/>
              <a:t> </a:t>
            </a:r>
            <a:r>
              <a:rPr lang="en-US" altLang="ko-KR" sz="2800" dirty="0" err="1"/>
              <a:t>una</a:t>
            </a:r>
            <a:r>
              <a:rPr lang="en-US" altLang="ko-KR" sz="2800" dirty="0"/>
              <a:t> </a:t>
            </a:r>
            <a:r>
              <a:rPr lang="en-US" altLang="ko-KR" sz="2800" dirty="0" err="1"/>
              <a:t>tienda</a:t>
            </a:r>
            <a:r>
              <a:rPr lang="en-US" altLang="ko-KR" sz="2800" dirty="0"/>
              <a:t> </a:t>
            </a:r>
            <a:r>
              <a:rPr lang="en-US" altLang="ko-KR" sz="2800" dirty="0" err="1"/>
              <a:t>física</a:t>
            </a:r>
            <a:r>
              <a:rPr lang="en-US" altLang="ko-KR" sz="2800" dirty="0"/>
              <a:t>, </a:t>
            </a:r>
            <a:r>
              <a:rPr lang="en-US" altLang="ko-KR" sz="2800" dirty="0" err="1"/>
              <a:t>tiene</a:t>
            </a:r>
            <a:r>
              <a:rPr lang="en-US" altLang="ko-KR" sz="2800" dirty="0"/>
              <a:t> </a:t>
            </a:r>
            <a:r>
              <a:rPr lang="en-US" altLang="ko-KR" sz="2800" dirty="0" err="1"/>
              <a:t>una</a:t>
            </a:r>
            <a:r>
              <a:rPr lang="en-US" altLang="ko-KR" sz="2800" dirty="0"/>
              <a:t> </a:t>
            </a:r>
            <a:r>
              <a:rPr lang="en-US" altLang="ko-KR" sz="2800" dirty="0" err="1"/>
              <a:t>cantidad</a:t>
            </a:r>
            <a:r>
              <a:rPr lang="en-US" altLang="ko-KR" sz="2800" dirty="0"/>
              <a:t> </a:t>
            </a:r>
            <a:r>
              <a:rPr lang="en-US" altLang="ko-KR" sz="2800" dirty="0" err="1"/>
              <a:t>limitada</a:t>
            </a:r>
            <a:r>
              <a:rPr lang="en-US" altLang="ko-KR" sz="2800" dirty="0"/>
              <a:t> de </a:t>
            </a:r>
            <a:r>
              <a:rPr lang="en-US" altLang="ko-KR" sz="2800" dirty="0" err="1"/>
              <a:t>almacenamiento</a:t>
            </a:r>
            <a:r>
              <a:rPr lang="en-US" altLang="ko-KR" sz="2800" dirty="0"/>
              <a:t> y, lo </a:t>
            </a:r>
            <a:r>
              <a:rPr lang="en-US" altLang="ko-KR" sz="2800" dirty="0" err="1"/>
              <a:t>que</a:t>
            </a:r>
            <a:r>
              <a:rPr lang="en-US" altLang="ko-KR" sz="2800" dirty="0"/>
              <a:t> </a:t>
            </a:r>
            <a:r>
              <a:rPr lang="en-US" altLang="ko-KR" sz="2800" dirty="0" err="1"/>
              <a:t>es</a:t>
            </a:r>
            <a:r>
              <a:rPr lang="en-US" altLang="ko-KR" sz="2800" dirty="0"/>
              <a:t> </a:t>
            </a:r>
            <a:r>
              <a:rPr lang="en-US" altLang="ko-KR" sz="2800" dirty="0" err="1"/>
              <a:t>más</a:t>
            </a:r>
            <a:r>
              <a:rPr lang="en-US" altLang="ko-KR" sz="2800" dirty="0"/>
              <a:t> </a:t>
            </a:r>
            <a:r>
              <a:rPr lang="en-US" altLang="ko-KR" sz="2800" dirty="0" err="1"/>
              <a:t>importante</a:t>
            </a:r>
            <a:r>
              <a:rPr lang="en-US" altLang="ko-KR" sz="2800" dirty="0"/>
              <a:t>, un </a:t>
            </a:r>
            <a:r>
              <a:rPr lang="en-US" altLang="ko-KR" sz="2800" dirty="0" err="1"/>
              <a:t>espacio</a:t>
            </a:r>
            <a:r>
              <a:rPr lang="en-US" altLang="ko-KR" sz="2800" dirty="0"/>
              <a:t> </a:t>
            </a:r>
            <a:r>
              <a:rPr lang="en-US" altLang="ko-KR" sz="2800" dirty="0" err="1"/>
              <a:t>limitado</a:t>
            </a:r>
            <a:r>
              <a:rPr lang="en-US" altLang="ko-KR" sz="2800" dirty="0"/>
              <a:t> para </a:t>
            </a:r>
            <a:r>
              <a:rPr lang="en-US" altLang="ko-KR" sz="2800" dirty="0" err="1"/>
              <a:t>mostrar</a:t>
            </a:r>
            <a:r>
              <a:rPr lang="en-US" altLang="ko-KR" sz="2800" dirty="0"/>
              <a:t> </a:t>
            </a:r>
            <a:r>
              <a:rPr lang="en-US" altLang="ko-KR" sz="2800" dirty="0" err="1"/>
              <a:t>productos</a:t>
            </a:r>
            <a:r>
              <a:rPr lang="en-US" altLang="ko-KR" sz="2800" dirty="0"/>
              <a:t> a </a:t>
            </a:r>
            <a:r>
              <a:rPr lang="en-US" altLang="ko-KR" sz="2800" dirty="0" err="1"/>
              <a:t>sus</a:t>
            </a:r>
            <a:r>
              <a:rPr lang="en-US" altLang="ko-KR" sz="2800" dirty="0"/>
              <a:t> </a:t>
            </a:r>
            <a:r>
              <a:rPr lang="en-US" altLang="ko-KR" sz="2800" dirty="0" err="1"/>
              <a:t>clientes</a:t>
            </a:r>
            <a:r>
              <a:rPr lang="en-US" altLang="ko-KR" sz="2800" dirty="0"/>
              <a:t>. </a:t>
            </a:r>
            <a:r>
              <a:rPr lang="en-US" altLang="ko-KR" sz="2800" dirty="0" err="1"/>
              <a:t>También</a:t>
            </a:r>
            <a:r>
              <a:rPr lang="en-US" altLang="ko-KR" sz="2800" dirty="0"/>
              <a:t> </a:t>
            </a:r>
            <a:r>
              <a:rPr lang="en-US" altLang="ko-KR" sz="2800" dirty="0" err="1"/>
              <a:t>tiene</a:t>
            </a:r>
            <a:r>
              <a:rPr lang="en-US" altLang="ko-KR" sz="2800" dirty="0"/>
              <a:t> </a:t>
            </a:r>
            <a:r>
              <a:rPr lang="en-US" altLang="ko-KR" sz="2800" dirty="0" err="1"/>
              <a:t>una</a:t>
            </a:r>
            <a:r>
              <a:rPr lang="en-US" altLang="ko-KR" sz="2800" dirty="0"/>
              <a:t> base de </a:t>
            </a:r>
            <a:r>
              <a:rPr lang="en-US" altLang="ko-KR" sz="2800" dirty="0" err="1"/>
              <a:t>clientes</a:t>
            </a:r>
            <a:r>
              <a:rPr lang="en-US" altLang="ko-KR" sz="2800" dirty="0"/>
              <a:t> </a:t>
            </a:r>
            <a:r>
              <a:rPr lang="en-US" altLang="ko-KR" sz="2800" dirty="0" err="1"/>
              <a:t>limitada</a:t>
            </a:r>
            <a:r>
              <a:rPr lang="en-US" altLang="ko-KR" sz="2800" dirty="0"/>
              <a:t> </a:t>
            </a:r>
            <a:r>
              <a:rPr lang="en-US" altLang="ko-KR" sz="2800" dirty="0" err="1"/>
              <a:t>porque</a:t>
            </a:r>
            <a:r>
              <a:rPr lang="en-US" altLang="ko-KR" sz="2800" dirty="0"/>
              <a:t> </a:t>
            </a:r>
            <a:r>
              <a:rPr lang="en-US" altLang="ko-KR" sz="2800" dirty="0" err="1"/>
              <a:t>las</a:t>
            </a:r>
            <a:r>
              <a:rPr lang="en-US" altLang="ko-KR" sz="2800" dirty="0"/>
              <a:t> personas </a:t>
            </a:r>
            <a:r>
              <a:rPr lang="en-US" altLang="ko-KR" sz="2800" dirty="0" err="1"/>
              <a:t>tienen</a:t>
            </a:r>
            <a:r>
              <a:rPr lang="en-US" altLang="ko-KR" sz="2800" dirty="0"/>
              <a:t> </a:t>
            </a:r>
            <a:r>
              <a:rPr lang="en-US" altLang="ko-KR" sz="2800" dirty="0" err="1"/>
              <a:t>que</a:t>
            </a:r>
            <a:r>
              <a:rPr lang="en-US" altLang="ko-KR" sz="2800" dirty="0"/>
              <a:t> </a:t>
            </a:r>
            <a:r>
              <a:rPr lang="en-US" altLang="ko-KR" sz="2800" dirty="0" err="1"/>
              <a:t>ir</a:t>
            </a:r>
            <a:r>
              <a:rPr lang="en-US" altLang="ko-KR" sz="2800" dirty="0"/>
              <a:t> a </a:t>
            </a:r>
            <a:r>
              <a:rPr lang="en-US" altLang="ko-KR" sz="2800" dirty="0" err="1"/>
              <a:t>su</a:t>
            </a:r>
            <a:r>
              <a:rPr lang="en-US" altLang="ko-KR" sz="2800" dirty="0"/>
              <a:t> </a:t>
            </a:r>
            <a:r>
              <a:rPr lang="en-US" altLang="ko-KR" sz="2800" dirty="0" err="1"/>
              <a:t>tienda</a:t>
            </a:r>
            <a:r>
              <a:rPr lang="en-US" altLang="ko-KR" sz="2800" dirty="0"/>
              <a:t>. Sin </a:t>
            </a:r>
            <a:r>
              <a:rPr lang="en-US" altLang="ko-KR" sz="2800" dirty="0" err="1"/>
              <a:t>estas</a:t>
            </a:r>
            <a:r>
              <a:rPr lang="en-US" altLang="ko-KR" sz="2800" dirty="0"/>
              <a:t> </a:t>
            </a:r>
            <a:r>
              <a:rPr lang="en-US" altLang="ko-KR" sz="2800" dirty="0" err="1"/>
              <a:t>limitaciones</a:t>
            </a:r>
            <a:r>
              <a:rPr lang="en-US" altLang="ko-KR" sz="2800" dirty="0"/>
              <a:t>, no </a:t>
            </a:r>
            <a:r>
              <a:rPr lang="en-US" altLang="ko-KR" sz="2800" dirty="0" err="1"/>
              <a:t>tiene</a:t>
            </a:r>
            <a:r>
              <a:rPr lang="en-US" altLang="ko-KR" sz="2800" dirty="0"/>
              <a:t> </a:t>
            </a:r>
            <a:r>
              <a:rPr lang="en-US" altLang="ko-KR" sz="2800" dirty="0" err="1"/>
              <a:t>que</a:t>
            </a:r>
            <a:r>
              <a:rPr lang="en-US" altLang="ko-KR" sz="2800" dirty="0"/>
              <a:t> vender solo </a:t>
            </a:r>
            <a:r>
              <a:rPr lang="en-US" altLang="ko-KR" sz="2800" dirty="0" err="1"/>
              <a:t>productos</a:t>
            </a:r>
            <a:r>
              <a:rPr lang="en-US" altLang="ko-KR" sz="2800" dirty="0"/>
              <a:t> </a:t>
            </a:r>
            <a:r>
              <a:rPr lang="en-US" altLang="ko-KR" sz="2800" dirty="0" err="1" smtClean="0"/>
              <a:t>populares</a:t>
            </a:r>
            <a:r>
              <a:rPr lang="en-US" altLang="ko-KR" sz="2800" dirty="0" smtClean="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41</a:t>
            </a:r>
            <a:endParaRPr lang="en-US" sz="1600" dirty="0"/>
          </a:p>
        </p:txBody>
      </p:sp>
    </p:spTree>
    <p:extLst>
      <p:ext uri="{BB962C8B-B14F-4D97-AF65-F5344CB8AC3E}">
        <p14:creationId xmlns:p14="http://schemas.microsoft.com/office/powerpoint/2010/main" val="31504835"/>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The long tail</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a:t>En </a:t>
            </a:r>
            <a:r>
              <a:rPr lang="en-US" altLang="ko-KR" sz="2800" dirty="0" err="1"/>
              <a:t>las</a:t>
            </a:r>
            <a:r>
              <a:rPr lang="en-US" altLang="ko-KR" sz="2800" dirty="0"/>
              <a:t> </a:t>
            </a:r>
            <a:r>
              <a:rPr lang="en-US" altLang="ko-KR" sz="2800" dirty="0" err="1"/>
              <a:t>tiendas</a:t>
            </a:r>
            <a:r>
              <a:rPr lang="en-US" altLang="ko-KR" sz="2800" dirty="0"/>
              <a:t> </a:t>
            </a:r>
            <a:r>
              <a:rPr lang="en-US" altLang="ko-KR" sz="2800" dirty="0" err="1"/>
              <a:t>físicas</a:t>
            </a:r>
            <a:r>
              <a:rPr lang="en-US" altLang="ko-KR" sz="2800" dirty="0"/>
              <a:t>, se </a:t>
            </a:r>
            <a:r>
              <a:rPr lang="en-US" altLang="ko-KR" sz="2800" dirty="0" err="1"/>
              <a:t>considera</a:t>
            </a:r>
            <a:r>
              <a:rPr lang="en-US" altLang="ko-KR" sz="2800" dirty="0"/>
              <a:t> </a:t>
            </a:r>
            <a:r>
              <a:rPr lang="en-US" altLang="ko-KR" sz="2800" dirty="0" err="1"/>
              <a:t>una</a:t>
            </a:r>
            <a:r>
              <a:rPr lang="en-US" altLang="ko-KR" sz="2800" dirty="0"/>
              <a:t> </a:t>
            </a:r>
            <a:r>
              <a:rPr lang="en-US" altLang="ko-KR" sz="2800" dirty="0" err="1"/>
              <a:t>estrategia</a:t>
            </a:r>
            <a:r>
              <a:rPr lang="en-US" altLang="ko-KR" sz="2800" dirty="0"/>
              <a:t> </a:t>
            </a:r>
            <a:r>
              <a:rPr lang="en-US" altLang="ko-KR" sz="2800" dirty="0" err="1"/>
              <a:t>perdedora</a:t>
            </a:r>
            <a:r>
              <a:rPr lang="en-US" altLang="ko-KR" sz="2800" dirty="0"/>
              <a:t> </a:t>
            </a:r>
            <a:r>
              <a:rPr lang="en-US" altLang="ko-KR" sz="2800" dirty="0" smtClean="0"/>
              <a:t>el </a:t>
            </a:r>
            <a:r>
              <a:rPr lang="en-US" altLang="ko-KR" sz="2800" dirty="0" err="1" smtClean="0"/>
              <a:t>almacenar</a:t>
            </a:r>
            <a:r>
              <a:rPr lang="en-US" altLang="ko-KR" sz="2800" dirty="0" smtClean="0"/>
              <a:t> </a:t>
            </a:r>
            <a:r>
              <a:rPr lang="en-US" altLang="ko-KR" sz="2800" dirty="0" err="1"/>
              <a:t>productos</a:t>
            </a:r>
            <a:r>
              <a:rPr lang="en-US" altLang="ko-KR" sz="2800" dirty="0"/>
              <a:t> no </a:t>
            </a:r>
            <a:r>
              <a:rPr lang="en-US" altLang="ko-KR" sz="2800" dirty="0" err="1"/>
              <a:t>populares</a:t>
            </a:r>
            <a:r>
              <a:rPr lang="en-US" altLang="ko-KR" sz="2800" dirty="0"/>
              <a:t> </a:t>
            </a:r>
            <a:r>
              <a:rPr lang="en-US" altLang="ko-KR" sz="2800" dirty="0" err="1"/>
              <a:t>porque</a:t>
            </a:r>
            <a:r>
              <a:rPr lang="en-US" altLang="ko-KR" sz="2800" dirty="0"/>
              <a:t> </a:t>
            </a:r>
            <a:r>
              <a:rPr lang="en-US" altLang="ko-KR" sz="2800" dirty="0" err="1"/>
              <a:t>necesita</a:t>
            </a:r>
            <a:r>
              <a:rPr lang="en-US" altLang="ko-KR" sz="2800" dirty="0"/>
              <a:t> </a:t>
            </a:r>
            <a:r>
              <a:rPr lang="en-US" altLang="ko-KR" sz="2800" dirty="0" err="1"/>
              <a:t>almacenar</a:t>
            </a:r>
            <a:r>
              <a:rPr lang="en-US" altLang="ko-KR" sz="2800" dirty="0"/>
              <a:t> </a:t>
            </a:r>
            <a:r>
              <a:rPr lang="en-US" altLang="ko-KR" sz="2800" dirty="0" err="1"/>
              <a:t>muchos</a:t>
            </a:r>
            <a:r>
              <a:rPr lang="en-US" altLang="ko-KR" sz="2800" dirty="0"/>
              <a:t> </a:t>
            </a:r>
            <a:r>
              <a:rPr lang="en-US" altLang="ko-KR" sz="2800" dirty="0" err="1"/>
              <a:t>artículos</a:t>
            </a:r>
            <a:r>
              <a:rPr lang="en-US" altLang="ko-KR" sz="2800" dirty="0"/>
              <a:t> </a:t>
            </a:r>
            <a:r>
              <a:rPr lang="en-US" altLang="ko-KR" sz="2800" dirty="0" err="1"/>
              <a:t>que</a:t>
            </a:r>
            <a:r>
              <a:rPr lang="en-US" altLang="ko-KR" sz="2800" dirty="0"/>
              <a:t> </a:t>
            </a:r>
            <a:r>
              <a:rPr lang="en-US" altLang="ko-KR" sz="2800" dirty="0" err="1"/>
              <a:t>nunca</a:t>
            </a:r>
            <a:r>
              <a:rPr lang="en-US" altLang="ko-KR" sz="2800" dirty="0"/>
              <a:t> </a:t>
            </a:r>
            <a:r>
              <a:rPr lang="en-US" altLang="ko-KR" sz="2800" dirty="0" err="1"/>
              <a:t>podrían</a:t>
            </a:r>
            <a:r>
              <a:rPr lang="en-US" altLang="ko-KR" sz="2800" dirty="0"/>
              <a:t> </a:t>
            </a:r>
            <a:r>
              <a:rPr lang="en-US" altLang="ko-KR" sz="2800" dirty="0" err="1"/>
              <a:t>venderse</a:t>
            </a:r>
            <a:r>
              <a:rPr lang="en-US" altLang="ko-KR" sz="2800" dirty="0"/>
              <a:t>. </a:t>
            </a:r>
            <a:endParaRPr lang="en-US" altLang="ko-KR" sz="2800" dirty="0" smtClean="0"/>
          </a:p>
          <a:p>
            <a:r>
              <a:rPr lang="en-US" altLang="ko-KR" sz="2800" dirty="0" err="1" smtClean="0"/>
              <a:t>Pero</a:t>
            </a:r>
            <a:r>
              <a:rPr lang="en-US" altLang="ko-KR" sz="2800" dirty="0" smtClean="0"/>
              <a:t> </a:t>
            </a:r>
            <a:r>
              <a:rPr lang="en-US" altLang="ko-KR" sz="2800" dirty="0" err="1"/>
              <a:t>si</a:t>
            </a:r>
            <a:r>
              <a:rPr lang="en-US" altLang="ko-KR" sz="2800" dirty="0"/>
              <a:t> </a:t>
            </a:r>
            <a:r>
              <a:rPr lang="en-US" altLang="ko-KR" sz="2800" dirty="0" err="1"/>
              <a:t>tiene</a:t>
            </a:r>
            <a:r>
              <a:rPr lang="en-US" altLang="ko-KR" sz="2800" dirty="0"/>
              <a:t> </a:t>
            </a:r>
            <a:r>
              <a:rPr lang="en-US" altLang="ko-KR" sz="2800" dirty="0" err="1"/>
              <a:t>una</a:t>
            </a:r>
            <a:r>
              <a:rPr lang="en-US" altLang="ko-KR" sz="2800" dirty="0"/>
              <a:t> </a:t>
            </a:r>
            <a:r>
              <a:rPr lang="en-US" altLang="ko-KR" sz="2800" dirty="0" err="1"/>
              <a:t>tienda</a:t>
            </a:r>
            <a:r>
              <a:rPr lang="en-US" altLang="ko-KR" sz="2800" dirty="0"/>
              <a:t> web, </a:t>
            </a:r>
            <a:r>
              <a:rPr lang="en-US" altLang="ko-KR" sz="2800" dirty="0" err="1"/>
              <a:t>puede</a:t>
            </a:r>
            <a:r>
              <a:rPr lang="en-US" altLang="ko-KR" sz="2800" dirty="0"/>
              <a:t> </a:t>
            </a:r>
            <a:r>
              <a:rPr lang="en-US" altLang="ko-KR" sz="2800" dirty="0" err="1"/>
              <a:t>almacenar</a:t>
            </a:r>
            <a:r>
              <a:rPr lang="en-US" altLang="ko-KR" sz="2800" dirty="0"/>
              <a:t> </a:t>
            </a:r>
            <a:r>
              <a:rPr lang="en-US" altLang="ko-KR" sz="2800" dirty="0" err="1"/>
              <a:t>una</a:t>
            </a:r>
            <a:r>
              <a:rPr lang="en-US" altLang="ko-KR" sz="2800" dirty="0"/>
              <a:t> </a:t>
            </a:r>
            <a:r>
              <a:rPr lang="en-US" altLang="ko-KR" sz="2800" dirty="0" err="1"/>
              <a:t>cantidad</a:t>
            </a:r>
            <a:r>
              <a:rPr lang="en-US" altLang="ko-KR" sz="2800" dirty="0"/>
              <a:t> </a:t>
            </a:r>
            <a:r>
              <a:rPr lang="en-US" altLang="ko-KR" sz="2800" dirty="0" err="1"/>
              <a:t>infinita</a:t>
            </a:r>
            <a:r>
              <a:rPr lang="en-US" altLang="ko-KR" sz="2800" dirty="0"/>
              <a:t> de </a:t>
            </a:r>
            <a:r>
              <a:rPr lang="en-US" altLang="ko-KR" sz="2800" dirty="0" err="1"/>
              <a:t>productos</a:t>
            </a:r>
            <a:r>
              <a:rPr lang="en-US" altLang="ko-KR" sz="2800" dirty="0"/>
              <a:t> </a:t>
            </a:r>
            <a:r>
              <a:rPr lang="en-US" altLang="ko-KR" sz="2800" dirty="0" err="1"/>
              <a:t>porque</a:t>
            </a:r>
            <a:r>
              <a:rPr lang="en-US" altLang="ko-KR" sz="2800" dirty="0"/>
              <a:t> el </a:t>
            </a:r>
            <a:r>
              <a:rPr lang="en-US" altLang="ko-KR" sz="2800" dirty="0" err="1"/>
              <a:t>espacio</a:t>
            </a:r>
            <a:r>
              <a:rPr lang="en-US" altLang="ko-KR" sz="2800" dirty="0"/>
              <a:t> de </a:t>
            </a:r>
            <a:r>
              <a:rPr lang="en-US" altLang="ko-KR" sz="2800" dirty="0" err="1"/>
              <a:t>alquiler</a:t>
            </a:r>
            <a:r>
              <a:rPr lang="en-US" altLang="ko-KR" sz="2800" dirty="0"/>
              <a:t> </a:t>
            </a:r>
            <a:r>
              <a:rPr lang="en-US" altLang="ko-KR" sz="2800" dirty="0" err="1"/>
              <a:t>es</a:t>
            </a:r>
            <a:r>
              <a:rPr lang="en-US" altLang="ko-KR" sz="2800" dirty="0"/>
              <a:t> </a:t>
            </a:r>
            <a:r>
              <a:rPr lang="en-US" altLang="ko-KR" sz="2800" dirty="0" err="1"/>
              <a:t>barato</a:t>
            </a:r>
            <a:r>
              <a:rPr lang="en-US" altLang="ko-KR" sz="2800" dirty="0"/>
              <a:t> o, </a:t>
            </a:r>
            <a:r>
              <a:rPr lang="en-US" altLang="ko-KR" sz="2800" dirty="0" err="1"/>
              <a:t>si</a:t>
            </a:r>
            <a:r>
              <a:rPr lang="en-US" altLang="ko-KR" sz="2800" dirty="0"/>
              <a:t> </a:t>
            </a:r>
            <a:r>
              <a:rPr lang="en-US" altLang="ko-KR" sz="2800" dirty="0" err="1"/>
              <a:t>vende</a:t>
            </a:r>
            <a:r>
              <a:rPr lang="en-US" altLang="ko-KR" sz="2800" dirty="0"/>
              <a:t> </a:t>
            </a:r>
            <a:r>
              <a:rPr lang="en-US" altLang="ko-KR" sz="2800" dirty="0" err="1"/>
              <a:t>contenido</a:t>
            </a:r>
            <a:r>
              <a:rPr lang="en-US" altLang="ko-KR" sz="2800" dirty="0"/>
              <a:t> digital, no </a:t>
            </a:r>
            <a:r>
              <a:rPr lang="en-US" altLang="ko-KR" sz="2800" dirty="0" err="1"/>
              <a:t>ocupa</a:t>
            </a:r>
            <a:r>
              <a:rPr lang="en-US" altLang="ko-KR" sz="2800" dirty="0"/>
              <a:t> </a:t>
            </a:r>
            <a:r>
              <a:rPr lang="en-US" altLang="ko-KR" sz="2800" dirty="0" err="1"/>
              <a:t>espacio</a:t>
            </a:r>
            <a:r>
              <a:rPr lang="en-US" altLang="ko-KR" sz="2800" dirty="0"/>
              <a:t> en </a:t>
            </a:r>
            <a:r>
              <a:rPr lang="en-US" altLang="ko-KR" sz="2800" dirty="0" err="1"/>
              <a:t>absoluto</a:t>
            </a:r>
            <a:r>
              <a:rPr lang="en-US" altLang="ko-KR" sz="2800" dirty="0"/>
              <a:t> y cuesta </a:t>
            </a:r>
            <a:r>
              <a:rPr lang="en-US" altLang="ko-KR" sz="2800" dirty="0" err="1"/>
              <a:t>poco</a:t>
            </a:r>
            <a:r>
              <a:rPr lang="en-US" altLang="ko-KR" sz="2800" dirty="0"/>
              <a:t> o nada. </a:t>
            </a:r>
            <a:endParaRPr lang="en-US" altLang="ko-KR" sz="2800" dirty="0" smtClean="0"/>
          </a:p>
          <a:p>
            <a:r>
              <a:rPr lang="en-US" altLang="ko-KR" sz="2800" dirty="0" smtClean="0"/>
              <a:t>La </a:t>
            </a:r>
            <a:r>
              <a:rPr lang="en-US" altLang="ko-KR" sz="2800" dirty="0"/>
              <a:t>idea </a:t>
            </a:r>
            <a:r>
              <a:rPr lang="en-US" altLang="ko-KR" sz="2800" dirty="0" err="1"/>
              <a:t>detrás</a:t>
            </a:r>
            <a:r>
              <a:rPr lang="en-US" altLang="ko-KR" sz="2800" dirty="0"/>
              <a:t> de la </a:t>
            </a:r>
            <a:r>
              <a:rPr lang="en-US" altLang="ko-KR" sz="2800" dirty="0" err="1"/>
              <a:t>economía</a:t>
            </a:r>
            <a:r>
              <a:rPr lang="en-US" altLang="ko-KR" sz="2800" dirty="0"/>
              <a:t> de cola </a:t>
            </a:r>
            <a:r>
              <a:rPr lang="en-US" altLang="ko-KR" sz="2800" dirty="0" err="1"/>
              <a:t>larga</a:t>
            </a:r>
            <a:r>
              <a:rPr lang="en-US" altLang="ko-KR" sz="2800" dirty="0"/>
              <a:t> </a:t>
            </a:r>
            <a:r>
              <a:rPr lang="en-US" altLang="ko-KR" sz="2800" dirty="0" err="1"/>
              <a:t>es</a:t>
            </a:r>
            <a:r>
              <a:rPr lang="en-US" altLang="ko-KR" sz="2800" dirty="0"/>
              <a:t> </a:t>
            </a:r>
            <a:r>
              <a:rPr lang="en-US" altLang="ko-KR" sz="2800" dirty="0" err="1"/>
              <a:t>que</a:t>
            </a:r>
            <a:r>
              <a:rPr lang="en-US" altLang="ko-KR" sz="2800" dirty="0"/>
              <a:t> </a:t>
            </a:r>
            <a:r>
              <a:rPr lang="en-US" altLang="ko-KR" sz="2800" dirty="0" err="1"/>
              <a:t>puede</a:t>
            </a:r>
            <a:r>
              <a:rPr lang="en-US" altLang="ko-KR" sz="2800" dirty="0"/>
              <a:t> </a:t>
            </a:r>
            <a:r>
              <a:rPr lang="en-US" altLang="ko-KR" sz="2800" dirty="0" err="1"/>
              <a:t>obtener</a:t>
            </a:r>
            <a:r>
              <a:rPr lang="en-US" altLang="ko-KR" sz="2800" dirty="0"/>
              <a:t> </a:t>
            </a:r>
            <a:r>
              <a:rPr lang="en-US" altLang="ko-KR" sz="2800" dirty="0" err="1"/>
              <a:t>beneficios</a:t>
            </a:r>
            <a:r>
              <a:rPr lang="en-US" altLang="ko-KR" sz="2800" dirty="0"/>
              <a:t> </a:t>
            </a:r>
            <a:r>
              <a:rPr lang="en-US" altLang="ko-KR" sz="2800" dirty="0" err="1"/>
              <a:t>vendiendo</a:t>
            </a:r>
            <a:r>
              <a:rPr lang="en-US" altLang="ko-KR" sz="2800" dirty="0"/>
              <a:t> </a:t>
            </a:r>
            <a:r>
              <a:rPr lang="en-US" altLang="ko-KR" sz="2800" dirty="0" err="1"/>
              <a:t>muchos</a:t>
            </a:r>
            <a:r>
              <a:rPr lang="en-US" altLang="ko-KR" sz="2800" dirty="0"/>
              <a:t> </a:t>
            </a:r>
            <a:r>
              <a:rPr lang="en-US" altLang="ko-KR" sz="2800" dirty="0" err="1"/>
              <a:t>productos</a:t>
            </a:r>
            <a:r>
              <a:rPr lang="en-US" altLang="ko-KR" sz="2800" dirty="0"/>
              <a:t>, </a:t>
            </a:r>
            <a:r>
              <a:rPr lang="en-US" altLang="ko-KR" sz="2800" dirty="0" err="1"/>
              <a:t>pero</a:t>
            </a:r>
            <a:r>
              <a:rPr lang="en-US" altLang="ko-KR" sz="2800" dirty="0"/>
              <a:t> solo </a:t>
            </a:r>
            <a:r>
              <a:rPr lang="en-US" altLang="ko-KR" sz="2800" dirty="0" err="1"/>
              <a:t>unos</a:t>
            </a:r>
            <a:r>
              <a:rPr lang="en-US" altLang="ko-KR" sz="2800" dirty="0"/>
              <a:t> </a:t>
            </a:r>
            <a:r>
              <a:rPr lang="en-US" altLang="ko-KR" sz="2800" dirty="0" err="1"/>
              <a:t>pocos</a:t>
            </a:r>
            <a:r>
              <a:rPr lang="en-US" altLang="ko-KR" sz="2800" dirty="0"/>
              <a:t> de </a:t>
            </a:r>
            <a:r>
              <a:rPr lang="en-US" altLang="ko-KR" sz="2800" dirty="0" err="1"/>
              <a:t>ellos</a:t>
            </a:r>
            <a:r>
              <a:rPr lang="en-US" altLang="ko-KR" sz="2800" dirty="0"/>
              <a:t>, a </a:t>
            </a:r>
            <a:r>
              <a:rPr lang="en-US" altLang="ko-KR" sz="2800" dirty="0" err="1"/>
              <a:t>muchas</a:t>
            </a:r>
            <a:r>
              <a:rPr lang="en-US" altLang="ko-KR" sz="2800" dirty="0"/>
              <a:t> personas </a:t>
            </a:r>
            <a:r>
              <a:rPr lang="en-US" altLang="ko-KR" sz="2800" dirty="0" err="1"/>
              <a:t>diferentes</a:t>
            </a:r>
            <a:r>
              <a:rPr lang="en-US" altLang="ko-KR" sz="2800" dirty="0"/>
              <a:t>.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42</a:t>
            </a:r>
            <a:endParaRPr lang="en-US" sz="1600" dirty="0"/>
          </a:p>
        </p:txBody>
      </p:sp>
    </p:spTree>
    <p:extLst>
      <p:ext uri="{BB962C8B-B14F-4D97-AF65-F5344CB8AC3E}">
        <p14:creationId xmlns:p14="http://schemas.microsoft.com/office/powerpoint/2010/main" val="1220784683"/>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smtClean="0"/>
              <a:t>The long tail</a:t>
            </a:r>
            <a:endParaRPr lang="ko-KR" altLang="en-US" dirty="0"/>
          </a:p>
        </p:txBody>
      </p:sp>
      <p:sp>
        <p:nvSpPr>
          <p:cNvPr id="3" name="내용 개체 틀 2"/>
          <p:cNvSpPr>
            <a:spLocks noGrp="1"/>
          </p:cNvSpPr>
          <p:nvPr>
            <p:ph idx="1"/>
          </p:nvPr>
        </p:nvSpPr>
        <p:spPr>
          <a:xfrm>
            <a:off x="1097280" y="2041451"/>
            <a:ext cx="10058400" cy="4338084"/>
          </a:xfrm>
        </p:spPr>
        <p:txBody>
          <a:bodyPr>
            <a:normAutofit/>
          </a:bodyPr>
          <a:lstStyle/>
          <a:p>
            <a:r>
              <a:rPr lang="en-US" altLang="ko-KR" sz="2800" dirty="0" smtClean="0"/>
              <a:t>La </a:t>
            </a:r>
            <a:r>
              <a:rPr lang="en-US" altLang="ko-KR" sz="2800" dirty="0" err="1" smtClean="0"/>
              <a:t>diversidad</a:t>
            </a:r>
            <a:r>
              <a:rPr lang="en-US" altLang="ko-KR" sz="2800" dirty="0" smtClean="0"/>
              <a:t>: </a:t>
            </a:r>
            <a:r>
              <a:rPr lang="en-US" altLang="ko-KR" sz="2800" dirty="0" err="1" smtClean="0"/>
              <a:t>tener</a:t>
            </a:r>
            <a:r>
              <a:rPr lang="en-US" altLang="ko-KR" sz="2800" dirty="0" smtClean="0"/>
              <a:t> </a:t>
            </a:r>
            <a:r>
              <a:rPr lang="en-US" altLang="ko-KR" sz="2800" dirty="0"/>
              <a:t>un gran </a:t>
            </a:r>
            <a:r>
              <a:rPr lang="en-US" altLang="ko-KR" sz="2800" dirty="0" err="1"/>
              <a:t>catálogo</a:t>
            </a:r>
            <a:r>
              <a:rPr lang="en-US" altLang="ko-KR" sz="2800" dirty="0"/>
              <a:t> de </a:t>
            </a:r>
            <a:r>
              <a:rPr lang="en-US" altLang="ko-KR" sz="2800" dirty="0" err="1" smtClean="0"/>
              <a:t>productos</a:t>
            </a:r>
            <a:r>
              <a:rPr lang="en-US" altLang="ko-KR" sz="2800" dirty="0" smtClean="0"/>
              <a:t>! </a:t>
            </a:r>
          </a:p>
          <a:p>
            <a:r>
              <a:rPr lang="en-US" altLang="ko-KR" sz="2800" dirty="0" smtClean="0"/>
              <a:t>La </a:t>
            </a:r>
            <a:r>
              <a:rPr lang="en-US" altLang="ko-KR" sz="2800" dirty="0" err="1"/>
              <a:t>pregunta</a:t>
            </a:r>
            <a:r>
              <a:rPr lang="en-US" altLang="ko-KR" sz="2800" dirty="0"/>
              <a:t> </a:t>
            </a:r>
            <a:r>
              <a:rPr lang="en-US" altLang="ko-KR" sz="2800" dirty="0" err="1"/>
              <a:t>que</a:t>
            </a:r>
            <a:r>
              <a:rPr lang="en-US" altLang="ko-KR" sz="2800" dirty="0"/>
              <a:t> </a:t>
            </a:r>
            <a:r>
              <a:rPr lang="en-US" altLang="ko-KR" sz="2800" dirty="0" err="1"/>
              <a:t>es</a:t>
            </a:r>
            <a:r>
              <a:rPr lang="en-US" altLang="ko-KR" sz="2800" dirty="0"/>
              <a:t> </a:t>
            </a:r>
            <a:r>
              <a:rPr lang="en-US" altLang="ko-KR" sz="2800" dirty="0" err="1"/>
              <a:t>difícil</a:t>
            </a:r>
            <a:r>
              <a:rPr lang="en-US" altLang="ko-KR" sz="2800" dirty="0"/>
              <a:t> de responder </a:t>
            </a:r>
            <a:r>
              <a:rPr lang="en-US" altLang="ko-KR" sz="2800" dirty="0" err="1"/>
              <a:t>es</a:t>
            </a:r>
            <a:r>
              <a:rPr lang="en-US" altLang="ko-KR" sz="2800" dirty="0"/>
              <a:t> ¿</a:t>
            </a:r>
            <a:r>
              <a:rPr lang="en-US" altLang="ko-KR" sz="2800" dirty="0" err="1"/>
              <a:t>cómo</a:t>
            </a:r>
            <a:r>
              <a:rPr lang="en-US" altLang="ko-KR" sz="2800" dirty="0"/>
              <a:t> </a:t>
            </a:r>
            <a:r>
              <a:rPr lang="en-US" altLang="ko-KR" sz="2800" dirty="0" err="1"/>
              <a:t>encuentran</a:t>
            </a:r>
            <a:r>
              <a:rPr lang="en-US" altLang="ko-KR" sz="2800" dirty="0"/>
              <a:t> los </a:t>
            </a:r>
            <a:r>
              <a:rPr lang="en-US" altLang="ko-KR" sz="2800" dirty="0" err="1"/>
              <a:t>usuarios</a:t>
            </a:r>
            <a:r>
              <a:rPr lang="en-US" altLang="ko-KR" sz="2800" dirty="0"/>
              <a:t> lo </a:t>
            </a:r>
            <a:r>
              <a:rPr lang="en-US" altLang="ko-KR" sz="2800" dirty="0" err="1"/>
              <a:t>que</a:t>
            </a:r>
            <a:r>
              <a:rPr lang="en-US" altLang="ko-KR" sz="2800" dirty="0"/>
              <a:t> </a:t>
            </a:r>
            <a:r>
              <a:rPr lang="en-US" altLang="ko-KR" sz="2800" dirty="0" err="1"/>
              <a:t>quieren</a:t>
            </a:r>
            <a:r>
              <a:rPr lang="en-US" altLang="ko-KR" sz="2800" dirty="0"/>
              <a:t>? </a:t>
            </a:r>
            <a:r>
              <a:rPr lang="en-US" altLang="ko-KR" sz="2800" dirty="0" err="1"/>
              <a:t>Aquí</a:t>
            </a:r>
            <a:r>
              <a:rPr lang="en-US" altLang="ko-KR" sz="2800" dirty="0"/>
              <a:t> </a:t>
            </a:r>
            <a:r>
              <a:rPr lang="en-US" altLang="ko-KR" sz="2800" dirty="0" err="1"/>
              <a:t>es</a:t>
            </a:r>
            <a:r>
              <a:rPr lang="en-US" altLang="ko-KR" sz="2800" dirty="0"/>
              <a:t> </a:t>
            </a:r>
            <a:r>
              <a:rPr lang="en-US" altLang="ko-KR" sz="2800" dirty="0" err="1"/>
              <a:t>donde</a:t>
            </a:r>
            <a:r>
              <a:rPr lang="en-US" altLang="ko-KR" sz="2800" dirty="0"/>
              <a:t> los </a:t>
            </a:r>
            <a:r>
              <a:rPr lang="en-US" altLang="ko-KR" sz="2800" dirty="0" err="1"/>
              <a:t>sistemas</a:t>
            </a:r>
            <a:r>
              <a:rPr lang="en-US" altLang="ko-KR" sz="2800" dirty="0"/>
              <a:t> de </a:t>
            </a:r>
            <a:r>
              <a:rPr lang="en-US" altLang="ko-KR" sz="2800" dirty="0" err="1"/>
              <a:t>recomendación</a:t>
            </a:r>
            <a:r>
              <a:rPr lang="en-US" altLang="ko-KR" sz="2800" dirty="0"/>
              <a:t> </a:t>
            </a:r>
            <a:r>
              <a:rPr lang="en-US" altLang="ko-KR" sz="2800" dirty="0" err="1"/>
              <a:t>hacen</a:t>
            </a:r>
            <a:r>
              <a:rPr lang="en-US" altLang="ko-KR" sz="2800" dirty="0"/>
              <a:t> </a:t>
            </a:r>
            <a:r>
              <a:rPr lang="en-US" altLang="ko-KR" sz="2800" dirty="0" err="1"/>
              <a:t>su</a:t>
            </a:r>
            <a:r>
              <a:rPr lang="en-US" altLang="ko-KR" sz="2800" dirty="0"/>
              <a:t> entrada. </a:t>
            </a:r>
            <a:r>
              <a:rPr lang="en-US" altLang="ko-KR" sz="2800" dirty="0" err="1"/>
              <a:t>Porque</a:t>
            </a:r>
            <a:r>
              <a:rPr lang="en-US" altLang="ko-KR" sz="2800" dirty="0"/>
              <a:t> </a:t>
            </a:r>
            <a:r>
              <a:rPr lang="en-US" altLang="ko-KR" sz="2800" dirty="0" err="1"/>
              <a:t>estos</a:t>
            </a:r>
            <a:r>
              <a:rPr lang="en-US" altLang="ko-KR" sz="2800" dirty="0"/>
              <a:t> </a:t>
            </a:r>
            <a:r>
              <a:rPr lang="en-US" altLang="ko-KR" sz="2800" dirty="0" err="1"/>
              <a:t>sistemas</a:t>
            </a:r>
            <a:r>
              <a:rPr lang="en-US" altLang="ko-KR" sz="2800" dirty="0"/>
              <a:t> </a:t>
            </a:r>
            <a:r>
              <a:rPr lang="en-US" altLang="ko-KR" sz="2800" dirty="0" err="1"/>
              <a:t>ayudan</a:t>
            </a:r>
            <a:r>
              <a:rPr lang="en-US" altLang="ko-KR" sz="2800" dirty="0"/>
              <a:t> a </a:t>
            </a:r>
            <a:r>
              <a:rPr lang="en-US" altLang="ko-KR" sz="2800" dirty="0" err="1"/>
              <a:t>las</a:t>
            </a:r>
            <a:r>
              <a:rPr lang="en-US" altLang="ko-KR" sz="2800" dirty="0"/>
              <a:t> personas a </a:t>
            </a:r>
            <a:r>
              <a:rPr lang="en-US" altLang="ko-KR" sz="2800" dirty="0" err="1"/>
              <a:t>encontrar</a:t>
            </a:r>
            <a:r>
              <a:rPr lang="en-US" altLang="ko-KR" sz="2800" dirty="0"/>
              <a:t> </a:t>
            </a:r>
            <a:r>
              <a:rPr lang="en-US" altLang="ko-KR" sz="2800" dirty="0" err="1"/>
              <a:t>esas</a:t>
            </a:r>
            <a:r>
              <a:rPr lang="en-US" altLang="ko-KR" sz="2800" dirty="0"/>
              <a:t> </a:t>
            </a:r>
            <a:r>
              <a:rPr lang="en-US" altLang="ko-KR" sz="2800" dirty="0" err="1"/>
              <a:t>cosas</a:t>
            </a:r>
            <a:r>
              <a:rPr lang="en-US" altLang="ko-KR" sz="2800" dirty="0"/>
              <a:t> </a:t>
            </a:r>
            <a:r>
              <a:rPr lang="en-US" altLang="ko-KR" sz="2800" dirty="0" err="1"/>
              <a:t>diversas</a:t>
            </a:r>
            <a:r>
              <a:rPr lang="en-US" altLang="ko-KR" sz="2800" dirty="0"/>
              <a:t> </a:t>
            </a:r>
            <a:r>
              <a:rPr lang="en-US" altLang="ko-KR" sz="2800" dirty="0" err="1"/>
              <a:t>que</a:t>
            </a:r>
            <a:r>
              <a:rPr lang="en-US" altLang="ko-KR" sz="2800" dirty="0"/>
              <a:t> de </a:t>
            </a:r>
            <a:r>
              <a:rPr lang="en-US" altLang="ko-KR" sz="2800" dirty="0" err="1"/>
              <a:t>otro</a:t>
            </a:r>
            <a:r>
              <a:rPr lang="en-US" altLang="ko-KR" sz="2800" dirty="0"/>
              <a:t> </a:t>
            </a:r>
            <a:r>
              <a:rPr lang="en-US" altLang="ko-KR" sz="2800" dirty="0" err="1"/>
              <a:t>modo</a:t>
            </a:r>
            <a:r>
              <a:rPr lang="en-US" altLang="ko-KR" sz="2800" dirty="0"/>
              <a:t> no </a:t>
            </a:r>
            <a:r>
              <a:rPr lang="en-US" altLang="ko-KR" sz="2800" dirty="0" err="1"/>
              <a:t>sabrían</a:t>
            </a:r>
            <a:r>
              <a:rPr lang="en-US" altLang="ko-KR" sz="2800" dirty="0"/>
              <a:t> </a:t>
            </a:r>
            <a:r>
              <a:rPr lang="en-US" altLang="ko-KR" sz="2800" dirty="0" err="1"/>
              <a:t>que</a:t>
            </a:r>
            <a:r>
              <a:rPr lang="en-US" altLang="ko-KR" sz="2800" dirty="0"/>
              <a:t> </a:t>
            </a:r>
            <a:r>
              <a:rPr lang="en-US" altLang="ko-KR" sz="2800" dirty="0" err="1"/>
              <a:t>existen</a:t>
            </a:r>
            <a:r>
              <a:rPr lang="en-US" altLang="ko-KR" sz="2800" dirty="0"/>
              <a:t>. </a:t>
            </a:r>
            <a:endParaRPr lang="en-US" altLang="ko-KR" sz="2800" dirty="0" smtClean="0"/>
          </a:p>
          <a:p>
            <a:r>
              <a:rPr lang="en-US" altLang="ko-KR" sz="2800" dirty="0" smtClean="0"/>
              <a:t>En </a:t>
            </a:r>
            <a:r>
              <a:rPr lang="en-US" altLang="ko-KR" sz="2800" dirty="0"/>
              <a:t>la web, </a:t>
            </a:r>
            <a:r>
              <a:rPr lang="en-US" altLang="ko-KR" sz="2800" dirty="0" smtClean="0"/>
              <a:t>Amazon </a:t>
            </a:r>
            <a:r>
              <a:rPr lang="en-US" altLang="ko-KR" sz="2800" dirty="0"/>
              <a:t>y Netflix se </a:t>
            </a:r>
            <a:r>
              <a:rPr lang="en-US" altLang="ko-KR" sz="2800" dirty="0" err="1"/>
              <a:t>consideran</a:t>
            </a:r>
            <a:r>
              <a:rPr lang="en-US" altLang="ko-KR" sz="2800" dirty="0"/>
              <a:t> </a:t>
            </a:r>
            <a:r>
              <a:rPr lang="en-US" altLang="ko-KR" sz="2800" dirty="0" err="1"/>
              <a:t>gigantes</a:t>
            </a:r>
            <a:r>
              <a:rPr lang="en-US" altLang="ko-KR" sz="2800" dirty="0"/>
              <a:t> </a:t>
            </a:r>
            <a:r>
              <a:rPr lang="en-US" altLang="ko-KR" sz="2800" dirty="0" err="1"/>
              <a:t>tanto</a:t>
            </a:r>
            <a:r>
              <a:rPr lang="en-US" altLang="ko-KR" sz="2800" dirty="0"/>
              <a:t> en </a:t>
            </a:r>
            <a:r>
              <a:rPr lang="en-US" altLang="ko-KR" sz="2800" dirty="0" err="1"/>
              <a:t>contenido</a:t>
            </a:r>
            <a:r>
              <a:rPr lang="en-US" altLang="ko-KR" sz="2800" dirty="0"/>
              <a:t> </a:t>
            </a:r>
            <a:r>
              <a:rPr lang="en-US" altLang="ko-KR" sz="2800" dirty="0" err="1"/>
              <a:t>como</a:t>
            </a:r>
            <a:r>
              <a:rPr lang="en-US" altLang="ko-KR" sz="2800" dirty="0"/>
              <a:t> en </a:t>
            </a:r>
            <a:r>
              <a:rPr lang="en-US" altLang="ko-KR" sz="2800" dirty="0" err="1" smtClean="0"/>
              <a:t>recomendaciones</a:t>
            </a:r>
            <a:r>
              <a:rPr lang="en-US" altLang="ko-KR" sz="2800" dirty="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43</a:t>
            </a:r>
            <a:endParaRPr lang="en-US" sz="1600" dirty="0"/>
          </a:p>
        </p:txBody>
      </p:sp>
    </p:spTree>
    <p:extLst>
      <p:ext uri="{BB962C8B-B14F-4D97-AF65-F5344CB8AC3E}">
        <p14:creationId xmlns:p14="http://schemas.microsoft.com/office/powerpoint/2010/main" val="669403743"/>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956391"/>
            <a:ext cx="10058400" cy="4019027"/>
          </a:xfrm>
        </p:spPr>
        <p:txBody>
          <a:bodyPr>
            <a:normAutofit fontScale="92500"/>
          </a:bodyPr>
          <a:lstStyle/>
          <a:p>
            <a:r>
              <a:rPr lang="en-US" altLang="ko-KR" sz="2800" dirty="0" smtClean="0"/>
              <a:t>Netflix </a:t>
            </a:r>
            <a:r>
              <a:rPr lang="en-US" altLang="ko-KR" sz="2800" dirty="0" err="1"/>
              <a:t>es</a:t>
            </a:r>
            <a:r>
              <a:rPr lang="en-US" altLang="ko-KR" sz="2800" dirty="0"/>
              <a:t> un </a:t>
            </a:r>
            <a:r>
              <a:rPr lang="en-US" altLang="ko-KR" sz="2800" dirty="0" err="1"/>
              <a:t>sitio</a:t>
            </a:r>
            <a:r>
              <a:rPr lang="en-US" altLang="ko-KR" sz="2800" dirty="0"/>
              <a:t> de </a:t>
            </a:r>
            <a:r>
              <a:rPr lang="en-US" altLang="ko-KR" sz="2800" dirty="0" err="1"/>
              <a:t>transmisión</a:t>
            </a:r>
            <a:r>
              <a:rPr lang="en-US" altLang="ko-KR" sz="2800" dirty="0"/>
              <a:t>. Su </a:t>
            </a:r>
            <a:r>
              <a:rPr lang="en-US" altLang="ko-KR" sz="2800" dirty="0" err="1"/>
              <a:t>dominio</a:t>
            </a:r>
            <a:r>
              <a:rPr lang="en-US" altLang="ko-KR" sz="2800" dirty="0"/>
              <a:t> </a:t>
            </a:r>
            <a:r>
              <a:rPr lang="en-US" altLang="ko-KR" sz="2800" dirty="0" err="1"/>
              <a:t>es</a:t>
            </a:r>
            <a:r>
              <a:rPr lang="en-US" altLang="ko-KR" sz="2800" dirty="0"/>
              <a:t> el de </a:t>
            </a:r>
            <a:r>
              <a:rPr lang="en-US" altLang="ko-KR" sz="2800" dirty="0" err="1"/>
              <a:t>las</a:t>
            </a:r>
            <a:r>
              <a:rPr lang="en-US" altLang="ko-KR" sz="2800" dirty="0"/>
              <a:t> </a:t>
            </a:r>
            <a:r>
              <a:rPr lang="en-US" altLang="ko-KR" sz="2800" dirty="0" err="1"/>
              <a:t>películas</a:t>
            </a:r>
            <a:r>
              <a:rPr lang="en-US" altLang="ko-KR" sz="2800" dirty="0"/>
              <a:t> y series de </a:t>
            </a:r>
            <a:r>
              <a:rPr lang="en-US" altLang="ko-KR" sz="2800" dirty="0" err="1"/>
              <a:t>televisión</a:t>
            </a:r>
            <a:r>
              <a:rPr lang="en-US" altLang="ko-KR" sz="2800" dirty="0"/>
              <a:t>, y </a:t>
            </a:r>
            <a:r>
              <a:rPr lang="en-US" altLang="ko-KR" sz="2800" dirty="0" err="1"/>
              <a:t>tiene</a:t>
            </a:r>
            <a:r>
              <a:rPr lang="en-US" altLang="ko-KR" sz="2800" dirty="0"/>
              <a:t> un </a:t>
            </a:r>
            <a:r>
              <a:rPr lang="en-US" altLang="ko-KR" sz="2800" dirty="0" err="1"/>
              <a:t>flujo</a:t>
            </a:r>
            <a:r>
              <a:rPr lang="en-US" altLang="ko-KR" sz="2800" dirty="0"/>
              <a:t> continuo de </a:t>
            </a:r>
            <a:r>
              <a:rPr lang="en-US" altLang="ko-KR" sz="2800" dirty="0" err="1"/>
              <a:t>contenido</a:t>
            </a:r>
            <a:r>
              <a:rPr lang="en-US" altLang="ko-KR" sz="2800" dirty="0"/>
              <a:t> </a:t>
            </a:r>
            <a:r>
              <a:rPr lang="en-US" altLang="ko-KR" sz="2800" dirty="0" err="1"/>
              <a:t>disponible</a:t>
            </a:r>
            <a:r>
              <a:rPr lang="en-US" altLang="ko-KR" sz="2800" dirty="0"/>
              <a:t>. </a:t>
            </a:r>
            <a:endParaRPr lang="en-US" altLang="ko-KR" sz="2800" dirty="0" smtClean="0"/>
          </a:p>
          <a:p>
            <a:r>
              <a:rPr lang="en-US" altLang="ko-KR" sz="2800" dirty="0" smtClean="0"/>
              <a:t>El </a:t>
            </a:r>
            <a:r>
              <a:rPr lang="en-US" altLang="ko-KR" sz="2800" dirty="0" err="1"/>
              <a:t>propósito</a:t>
            </a:r>
            <a:r>
              <a:rPr lang="en-US" altLang="ko-KR" sz="2800" dirty="0"/>
              <a:t> de </a:t>
            </a:r>
            <a:r>
              <a:rPr lang="en-US" altLang="ko-KR" sz="2800" dirty="0" err="1"/>
              <a:t>las</a:t>
            </a:r>
            <a:r>
              <a:rPr lang="en-US" altLang="ko-KR" sz="2800" dirty="0"/>
              <a:t> </a:t>
            </a:r>
            <a:r>
              <a:rPr lang="en-US" altLang="ko-KR" sz="2800" dirty="0" err="1"/>
              <a:t>recomendaciones</a:t>
            </a:r>
            <a:r>
              <a:rPr lang="en-US" altLang="ko-KR" sz="2800" dirty="0"/>
              <a:t> de Netflix </a:t>
            </a:r>
            <a:r>
              <a:rPr lang="en-US" altLang="ko-KR" sz="2800" dirty="0" err="1"/>
              <a:t>es</a:t>
            </a:r>
            <a:r>
              <a:rPr lang="en-US" altLang="ko-KR" sz="2800" dirty="0"/>
              <a:t> </a:t>
            </a:r>
            <a:r>
              <a:rPr lang="en-US" altLang="ko-KR" sz="2800" dirty="0" err="1"/>
              <a:t>mantenerlo</a:t>
            </a:r>
            <a:r>
              <a:rPr lang="en-US" altLang="ko-KR" sz="2800" dirty="0"/>
              <a:t> </a:t>
            </a:r>
            <a:r>
              <a:rPr lang="en-US" altLang="ko-KR" sz="2800" dirty="0" err="1"/>
              <a:t>interesado</a:t>
            </a:r>
            <a:r>
              <a:rPr lang="en-US" altLang="ko-KR" sz="2800" dirty="0"/>
              <a:t> en </a:t>
            </a:r>
            <a:r>
              <a:rPr lang="en-US" altLang="ko-KR" sz="2800" dirty="0" err="1"/>
              <a:t>su</a:t>
            </a:r>
            <a:r>
              <a:rPr lang="en-US" altLang="ko-KR" sz="2800" dirty="0"/>
              <a:t> </a:t>
            </a:r>
            <a:r>
              <a:rPr lang="en-US" altLang="ko-KR" sz="2800" dirty="0" err="1"/>
              <a:t>contenido</a:t>
            </a:r>
            <a:r>
              <a:rPr lang="en-US" altLang="ko-KR" sz="2800" dirty="0"/>
              <a:t> </a:t>
            </a:r>
            <a:r>
              <a:rPr lang="en-US" altLang="ko-KR" sz="2800" dirty="0" err="1"/>
              <a:t>durante</a:t>
            </a:r>
            <a:r>
              <a:rPr lang="en-US" altLang="ko-KR" sz="2800" dirty="0"/>
              <a:t> el mayor </a:t>
            </a:r>
            <a:r>
              <a:rPr lang="en-US" altLang="ko-KR" sz="2800" dirty="0" err="1"/>
              <a:t>tiempo</a:t>
            </a:r>
            <a:r>
              <a:rPr lang="en-US" altLang="ko-KR" sz="2800" dirty="0"/>
              <a:t> </a:t>
            </a:r>
            <a:r>
              <a:rPr lang="en-US" altLang="ko-KR" sz="2800" dirty="0" err="1"/>
              <a:t>posible</a:t>
            </a:r>
            <a:r>
              <a:rPr lang="en-US" altLang="ko-KR" sz="2800" dirty="0"/>
              <a:t> y </a:t>
            </a:r>
            <a:r>
              <a:rPr lang="en-US" altLang="ko-KR" sz="2800" dirty="0" err="1"/>
              <a:t>mantenerlo</a:t>
            </a:r>
            <a:r>
              <a:rPr lang="en-US" altLang="ko-KR" sz="2800" dirty="0"/>
              <a:t> </a:t>
            </a:r>
            <a:r>
              <a:rPr lang="en-US" altLang="ko-KR" sz="2800" dirty="0" err="1"/>
              <a:t>pagando</a:t>
            </a:r>
            <a:r>
              <a:rPr lang="en-US" altLang="ko-KR" sz="2800" dirty="0"/>
              <a:t> la </a:t>
            </a:r>
            <a:r>
              <a:rPr lang="en-US" altLang="ko-KR" sz="2800" dirty="0" err="1"/>
              <a:t>tarifa</a:t>
            </a:r>
            <a:r>
              <a:rPr lang="en-US" altLang="ko-KR" sz="2800" dirty="0"/>
              <a:t> de </a:t>
            </a:r>
            <a:r>
              <a:rPr lang="en-US" altLang="ko-KR" sz="2800" dirty="0" err="1"/>
              <a:t>suscripción</a:t>
            </a:r>
            <a:r>
              <a:rPr lang="en-US" altLang="ko-KR" sz="2800" dirty="0"/>
              <a:t> </a:t>
            </a:r>
            <a:r>
              <a:rPr lang="en-US" altLang="ko-KR" sz="2800" dirty="0" err="1"/>
              <a:t>mes</a:t>
            </a:r>
            <a:r>
              <a:rPr lang="en-US" altLang="ko-KR" sz="2800" dirty="0"/>
              <a:t> </a:t>
            </a:r>
            <a:r>
              <a:rPr lang="en-US" altLang="ko-KR" sz="2800" dirty="0" err="1"/>
              <a:t>tras</a:t>
            </a:r>
            <a:r>
              <a:rPr lang="en-US" altLang="ko-KR" sz="2800" dirty="0"/>
              <a:t> </a:t>
            </a:r>
            <a:r>
              <a:rPr lang="en-US" altLang="ko-KR" sz="2800" dirty="0" err="1"/>
              <a:t>mes</a:t>
            </a:r>
            <a:r>
              <a:rPr lang="en-US" altLang="ko-KR" sz="2800" dirty="0"/>
              <a:t>. </a:t>
            </a:r>
            <a:endParaRPr lang="en-US" altLang="ko-KR" sz="2800" dirty="0" smtClean="0"/>
          </a:p>
          <a:p>
            <a:r>
              <a:rPr lang="en-US" altLang="ko-KR" sz="2800" dirty="0" smtClean="0"/>
              <a:t>El </a:t>
            </a:r>
            <a:r>
              <a:rPr lang="en-US" altLang="ko-KR" sz="2800" dirty="0" err="1"/>
              <a:t>servicio</a:t>
            </a:r>
            <a:r>
              <a:rPr lang="en-US" altLang="ko-KR" sz="2800" dirty="0"/>
              <a:t> se </a:t>
            </a:r>
            <a:r>
              <a:rPr lang="en-US" altLang="ko-KR" sz="2800" dirty="0" err="1"/>
              <a:t>ejecuta</a:t>
            </a:r>
            <a:r>
              <a:rPr lang="en-US" altLang="ko-KR" sz="2800" dirty="0"/>
              <a:t> en </a:t>
            </a:r>
            <a:r>
              <a:rPr lang="en-US" altLang="ko-KR" sz="2800" dirty="0" err="1"/>
              <a:t>muchas</a:t>
            </a:r>
            <a:r>
              <a:rPr lang="en-US" altLang="ko-KR" sz="2800" dirty="0"/>
              <a:t> </a:t>
            </a:r>
            <a:r>
              <a:rPr lang="en-US" altLang="ko-KR" sz="2800" dirty="0" err="1"/>
              <a:t>plataformas</a:t>
            </a:r>
            <a:r>
              <a:rPr lang="en-US" altLang="ko-KR" sz="2800" dirty="0"/>
              <a:t>, </a:t>
            </a:r>
            <a:r>
              <a:rPr lang="en-US" altLang="ko-KR" sz="2800" dirty="0" err="1"/>
              <a:t>por</a:t>
            </a:r>
            <a:r>
              <a:rPr lang="en-US" altLang="ko-KR" sz="2800" dirty="0"/>
              <a:t> lo </a:t>
            </a:r>
            <a:r>
              <a:rPr lang="en-US" altLang="ko-KR" sz="2800" dirty="0" err="1"/>
              <a:t>que</a:t>
            </a:r>
            <a:r>
              <a:rPr lang="en-US" altLang="ko-KR" sz="2800" dirty="0"/>
              <a:t> el </a:t>
            </a:r>
            <a:r>
              <a:rPr lang="en-US" altLang="ko-KR" sz="2800" dirty="0" err="1"/>
              <a:t>contexto</a:t>
            </a:r>
            <a:r>
              <a:rPr lang="en-US" altLang="ko-KR" sz="2800" dirty="0"/>
              <a:t> de </a:t>
            </a:r>
            <a:r>
              <a:rPr lang="en-US" altLang="ko-KR" sz="2800" dirty="0" err="1"/>
              <a:t>sus</a:t>
            </a:r>
            <a:r>
              <a:rPr lang="en-US" altLang="ko-KR" sz="2800" dirty="0"/>
              <a:t> </a:t>
            </a:r>
            <a:r>
              <a:rPr lang="en-US" altLang="ko-KR" sz="2800" dirty="0" err="1"/>
              <a:t>recomendaciones</a:t>
            </a:r>
            <a:r>
              <a:rPr lang="en-US" altLang="ko-KR" sz="2800" dirty="0"/>
              <a:t> </a:t>
            </a:r>
            <a:r>
              <a:rPr lang="en-US" altLang="ko-KR" sz="2800" dirty="0" err="1"/>
              <a:t>puede</a:t>
            </a:r>
            <a:r>
              <a:rPr lang="en-US" altLang="ko-KR" sz="2800" dirty="0"/>
              <a:t> </a:t>
            </a:r>
            <a:r>
              <a:rPr lang="en-US" altLang="ko-KR" sz="2800" dirty="0" err="1"/>
              <a:t>diferir</a:t>
            </a:r>
            <a:r>
              <a:rPr lang="en-US" altLang="ko-KR" sz="2800" dirty="0"/>
              <a:t>. La </a:t>
            </a:r>
            <a:r>
              <a:rPr lang="en-US" altLang="ko-KR" sz="2800" dirty="0" err="1"/>
              <a:t>Figura</a:t>
            </a:r>
            <a:r>
              <a:rPr lang="en-US" altLang="ko-KR" sz="2800" dirty="0"/>
              <a:t> 1.1 </a:t>
            </a:r>
            <a:r>
              <a:rPr lang="en-US" altLang="ko-KR" sz="2800" dirty="0" err="1"/>
              <a:t>es</a:t>
            </a:r>
            <a:r>
              <a:rPr lang="en-US" altLang="ko-KR" sz="2800" dirty="0"/>
              <a:t> </a:t>
            </a:r>
            <a:r>
              <a:rPr lang="en-US" altLang="ko-KR" sz="2800" dirty="0" err="1"/>
              <a:t>una</a:t>
            </a:r>
            <a:r>
              <a:rPr lang="en-US" altLang="ko-KR" sz="2800" dirty="0"/>
              <a:t> </a:t>
            </a:r>
            <a:r>
              <a:rPr lang="en-US" altLang="ko-KR" sz="2800" dirty="0" err="1"/>
              <a:t>captura</a:t>
            </a:r>
            <a:r>
              <a:rPr lang="en-US" altLang="ko-KR" sz="2800" dirty="0"/>
              <a:t> de </a:t>
            </a:r>
            <a:r>
              <a:rPr lang="en-US" altLang="ko-KR" sz="2800" dirty="0" err="1"/>
              <a:t>pantalla</a:t>
            </a:r>
            <a:r>
              <a:rPr lang="en-US" altLang="ko-KR" sz="2800" dirty="0"/>
              <a:t> de Netflix </a:t>
            </a:r>
            <a:r>
              <a:rPr lang="en-US" altLang="ko-KR" sz="2800" dirty="0" err="1"/>
              <a:t>desde</a:t>
            </a:r>
            <a:r>
              <a:rPr lang="en-US" altLang="ko-KR" sz="2800" dirty="0"/>
              <a:t> </a:t>
            </a:r>
            <a:r>
              <a:rPr lang="en-US" altLang="ko-KR" sz="2800" dirty="0" err="1" smtClean="0"/>
              <a:t>una</a:t>
            </a:r>
            <a:r>
              <a:rPr lang="en-US" altLang="ko-KR" sz="2800" dirty="0" smtClean="0"/>
              <a:t> </a:t>
            </a:r>
            <a:r>
              <a:rPr lang="en-US" altLang="ko-KR" sz="2800" dirty="0" err="1" smtClean="0"/>
              <a:t>computadora</a:t>
            </a:r>
            <a:r>
              <a:rPr lang="en-US" altLang="ko-KR" sz="2800" dirty="0" smtClean="0"/>
              <a:t> </a:t>
            </a:r>
            <a:r>
              <a:rPr lang="en-US" altLang="ko-KR" sz="2800" dirty="0" err="1"/>
              <a:t>portátil</a:t>
            </a:r>
            <a:r>
              <a:rPr lang="en-US" altLang="ko-KR" sz="2800" dirty="0"/>
              <a:t>. </a:t>
            </a:r>
            <a:r>
              <a:rPr lang="en-US" altLang="ko-KR" sz="2800" dirty="0" err="1"/>
              <a:t>También</a:t>
            </a:r>
            <a:r>
              <a:rPr lang="en-US" altLang="ko-KR" sz="2800" dirty="0"/>
              <a:t> </a:t>
            </a:r>
            <a:r>
              <a:rPr lang="en-US" altLang="ko-KR" sz="2800" dirty="0" err="1" smtClean="0"/>
              <a:t>puede</a:t>
            </a:r>
            <a:r>
              <a:rPr lang="en-US" altLang="ko-KR" sz="2800" dirty="0" smtClean="0"/>
              <a:t> </a:t>
            </a:r>
            <a:r>
              <a:rPr lang="en-US" altLang="ko-KR" sz="2800" dirty="0" err="1"/>
              <a:t>acceder</a:t>
            </a:r>
            <a:r>
              <a:rPr lang="en-US" altLang="ko-KR" sz="2800" dirty="0"/>
              <a:t> a Netflix </a:t>
            </a:r>
            <a:r>
              <a:rPr lang="en-US" altLang="ko-KR" sz="2800" dirty="0" err="1"/>
              <a:t>desde</a:t>
            </a:r>
            <a:r>
              <a:rPr lang="en-US" altLang="ko-KR" sz="2800" dirty="0"/>
              <a:t> </a:t>
            </a:r>
            <a:r>
              <a:rPr lang="en-US" altLang="ko-KR" sz="2800" dirty="0" smtClean="0"/>
              <a:t>el </a:t>
            </a:r>
            <a:r>
              <a:rPr lang="en-US" altLang="ko-KR" sz="2800" dirty="0" err="1"/>
              <a:t>televisor</a:t>
            </a:r>
            <a:r>
              <a:rPr lang="en-US" altLang="ko-KR" sz="2800" dirty="0" smtClean="0"/>
              <a:t>, </a:t>
            </a:r>
            <a:r>
              <a:rPr lang="en-US" altLang="ko-KR" sz="2800" dirty="0" err="1" smtClean="0"/>
              <a:t>su</a:t>
            </a:r>
            <a:r>
              <a:rPr lang="en-US" altLang="ko-KR" sz="2800" dirty="0" smtClean="0"/>
              <a:t> </a:t>
            </a:r>
            <a:r>
              <a:rPr lang="en-US" altLang="ko-KR" sz="2800" dirty="0" err="1"/>
              <a:t>tableta</a:t>
            </a:r>
            <a:r>
              <a:rPr lang="en-US" altLang="ko-KR" sz="2800" dirty="0"/>
              <a:t> e </a:t>
            </a:r>
            <a:r>
              <a:rPr lang="en-US" altLang="ko-KR" sz="2800" dirty="0" err="1"/>
              <a:t>incluso</a:t>
            </a:r>
            <a:r>
              <a:rPr lang="en-US" altLang="ko-KR" sz="2800" dirty="0"/>
              <a:t> </a:t>
            </a:r>
            <a:r>
              <a:rPr lang="en-US" altLang="ko-KR" sz="2800" dirty="0" err="1" smtClean="0"/>
              <a:t>su</a:t>
            </a:r>
            <a:r>
              <a:rPr lang="en-US" altLang="ko-KR" sz="2800" dirty="0" smtClean="0"/>
              <a:t> </a:t>
            </a:r>
            <a:r>
              <a:rPr lang="en-US" altLang="ko-KR" sz="2800" dirty="0" err="1" smtClean="0"/>
              <a:t>teléfono</a:t>
            </a:r>
            <a:r>
              <a:rPr lang="en-US" altLang="ko-KR" sz="2800" dirty="0"/>
              <a:t>. </a:t>
            </a:r>
            <a:endParaRPr lang="en-US" altLang="ko-KR" sz="2800" dirty="0" smtClean="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44</a:t>
            </a:r>
            <a:endParaRPr lang="en-US" sz="1600" dirty="0"/>
          </a:p>
        </p:txBody>
      </p:sp>
    </p:spTree>
    <p:extLst>
      <p:ext uri="{BB962C8B-B14F-4D97-AF65-F5344CB8AC3E}">
        <p14:creationId xmlns:p14="http://schemas.microsoft.com/office/powerpoint/2010/main" val="188196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pic>
        <p:nvPicPr>
          <p:cNvPr id="6" name="Imagen 5"/>
          <p:cNvPicPr>
            <a:picLocks noChangeAspect="1"/>
          </p:cNvPicPr>
          <p:nvPr/>
        </p:nvPicPr>
        <p:blipFill>
          <a:blip r:embed="rId3"/>
          <a:stretch>
            <a:fillRect/>
          </a:stretch>
        </p:blipFill>
        <p:spPr>
          <a:xfrm>
            <a:off x="2771539" y="158662"/>
            <a:ext cx="6657321" cy="6634716"/>
          </a:xfrm>
          <a:prstGeom prst="rect">
            <a:avLst/>
          </a:prstGeom>
        </p:spPr>
      </p:pic>
    </p:spTree>
    <p:extLst>
      <p:ext uri="{BB962C8B-B14F-4D97-AF65-F5344CB8AC3E}">
        <p14:creationId xmlns:p14="http://schemas.microsoft.com/office/powerpoint/2010/main" val="1565465118"/>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956392"/>
            <a:ext cx="10058400" cy="4274288"/>
          </a:xfrm>
        </p:spPr>
        <p:txBody>
          <a:bodyPr>
            <a:normAutofit lnSpcReduction="10000"/>
          </a:bodyPr>
          <a:lstStyle/>
          <a:p>
            <a:r>
              <a:rPr lang="en-US" altLang="ko-KR" sz="2800" dirty="0"/>
              <a:t>Lo </a:t>
            </a:r>
            <a:r>
              <a:rPr lang="en-US" altLang="ko-KR" sz="2800" dirty="0" err="1"/>
              <a:t>que</a:t>
            </a:r>
            <a:r>
              <a:rPr lang="en-US" altLang="ko-KR" sz="2800" dirty="0"/>
              <a:t> </a:t>
            </a:r>
            <a:r>
              <a:rPr lang="en-US" altLang="ko-KR" sz="2800" dirty="0" smtClean="0"/>
              <a:t>se </a:t>
            </a:r>
            <a:r>
              <a:rPr lang="en-US" altLang="ko-KR" sz="2800" dirty="0" err="1" smtClean="0"/>
              <a:t>ve</a:t>
            </a:r>
            <a:r>
              <a:rPr lang="en-US" altLang="ko-KR" sz="2800" dirty="0" smtClean="0"/>
              <a:t> en </a:t>
            </a:r>
            <a:r>
              <a:rPr lang="en-US" altLang="ko-KR" sz="2800" dirty="0" err="1"/>
              <a:t>cada</a:t>
            </a:r>
            <a:r>
              <a:rPr lang="en-US" altLang="ko-KR" sz="2800" dirty="0"/>
              <a:t> </a:t>
            </a:r>
            <a:r>
              <a:rPr lang="en-US" altLang="ko-KR" sz="2800" dirty="0" err="1"/>
              <a:t>plataforma</a:t>
            </a:r>
            <a:r>
              <a:rPr lang="en-US" altLang="ko-KR" sz="2800" dirty="0"/>
              <a:t> </a:t>
            </a:r>
            <a:r>
              <a:rPr lang="en-US" altLang="ko-KR" sz="2800" dirty="0" err="1"/>
              <a:t>varía</a:t>
            </a:r>
            <a:r>
              <a:rPr lang="en-US" altLang="ko-KR" sz="2800" dirty="0"/>
              <a:t>: </a:t>
            </a:r>
            <a:r>
              <a:rPr lang="en-US" altLang="ko-KR" sz="2800" dirty="0" err="1" smtClean="0"/>
              <a:t>nunca</a:t>
            </a:r>
            <a:r>
              <a:rPr lang="en-US" altLang="ko-KR" sz="2800" dirty="0" smtClean="0"/>
              <a:t> </a:t>
            </a:r>
            <a:r>
              <a:rPr lang="en-US" altLang="ko-KR" sz="2800" dirty="0" err="1"/>
              <a:t>veo</a:t>
            </a:r>
            <a:r>
              <a:rPr lang="en-US" altLang="ko-KR" sz="2800" dirty="0"/>
              <a:t> </a:t>
            </a:r>
            <a:r>
              <a:rPr lang="en-US" altLang="ko-KR" sz="2800" dirty="0" err="1"/>
              <a:t>una</a:t>
            </a:r>
            <a:r>
              <a:rPr lang="en-US" altLang="ko-KR" sz="2800" dirty="0"/>
              <a:t> </a:t>
            </a:r>
            <a:r>
              <a:rPr lang="en-US" altLang="ko-KR" sz="2800" dirty="0" err="1"/>
              <a:t>película</a:t>
            </a:r>
            <a:r>
              <a:rPr lang="en-US" altLang="ko-KR" sz="2800" dirty="0"/>
              <a:t> de </a:t>
            </a:r>
            <a:r>
              <a:rPr lang="en-US" altLang="ko-KR" sz="2800" dirty="0" err="1"/>
              <a:t>fantasía</a:t>
            </a:r>
            <a:r>
              <a:rPr lang="en-US" altLang="ko-KR" sz="2800" dirty="0"/>
              <a:t> </a:t>
            </a:r>
            <a:r>
              <a:rPr lang="en-US" altLang="ko-KR" sz="2800" dirty="0" err="1"/>
              <a:t>épica</a:t>
            </a:r>
            <a:r>
              <a:rPr lang="en-US" altLang="ko-KR" sz="2800" dirty="0"/>
              <a:t> en mi </a:t>
            </a:r>
            <a:r>
              <a:rPr lang="en-US" altLang="ko-KR" sz="2800" dirty="0" err="1"/>
              <a:t>teléfono</a:t>
            </a:r>
            <a:r>
              <a:rPr lang="en-US" altLang="ko-KR" sz="2800" dirty="0"/>
              <a:t>, </a:t>
            </a:r>
            <a:r>
              <a:rPr lang="en-US" altLang="ko-KR" sz="2800" dirty="0" err="1"/>
              <a:t>pero</a:t>
            </a:r>
            <a:r>
              <a:rPr lang="en-US" altLang="ko-KR" sz="2800" dirty="0"/>
              <a:t> </a:t>
            </a:r>
            <a:r>
              <a:rPr lang="en-US" altLang="ko-KR" sz="2800" dirty="0" err="1"/>
              <a:t>las</a:t>
            </a:r>
            <a:r>
              <a:rPr lang="en-US" altLang="ko-KR" sz="2800" dirty="0"/>
              <a:t> </a:t>
            </a:r>
            <a:r>
              <a:rPr lang="en-US" altLang="ko-KR" sz="2800" dirty="0" err="1"/>
              <a:t>amo</a:t>
            </a:r>
            <a:r>
              <a:rPr lang="en-US" altLang="ko-KR" sz="2800" dirty="0"/>
              <a:t> en la </a:t>
            </a:r>
            <a:r>
              <a:rPr lang="en-US" altLang="ko-KR" sz="2800" dirty="0" err="1"/>
              <a:t>televisión</a:t>
            </a:r>
            <a:r>
              <a:rPr lang="en-US" altLang="ko-KR" sz="2800" dirty="0"/>
              <a:t>. </a:t>
            </a:r>
            <a:endParaRPr lang="en-US" altLang="ko-KR" sz="2800" dirty="0" smtClean="0"/>
          </a:p>
          <a:p>
            <a:r>
              <a:rPr lang="en-US" altLang="ko-KR" sz="2800" dirty="0" err="1" smtClean="0"/>
              <a:t>Miremos</a:t>
            </a:r>
            <a:r>
              <a:rPr lang="en-US" altLang="ko-KR" sz="2800" dirty="0" smtClean="0"/>
              <a:t> </a:t>
            </a:r>
            <a:r>
              <a:rPr lang="en-US" altLang="ko-KR" sz="2800" dirty="0" err="1" smtClean="0"/>
              <a:t>esa</a:t>
            </a:r>
            <a:r>
              <a:rPr lang="en-US" altLang="ko-KR" sz="2800" dirty="0" smtClean="0"/>
              <a:t> </a:t>
            </a:r>
            <a:r>
              <a:rPr lang="en-US" altLang="ko-KR" sz="2800" dirty="0" err="1"/>
              <a:t>página</a:t>
            </a:r>
            <a:r>
              <a:rPr lang="en-US" altLang="ko-KR" sz="2800" dirty="0"/>
              <a:t> de </a:t>
            </a:r>
            <a:r>
              <a:rPr lang="en-US" altLang="ko-KR" sz="2800" dirty="0" err="1"/>
              <a:t>inicio</a:t>
            </a:r>
            <a:r>
              <a:rPr lang="en-US" altLang="ko-KR" sz="2800" dirty="0"/>
              <a:t>. La </a:t>
            </a:r>
            <a:r>
              <a:rPr lang="en-US" altLang="ko-KR" sz="2800" dirty="0" err="1"/>
              <a:t>portada</a:t>
            </a:r>
            <a:r>
              <a:rPr lang="en-US" altLang="ko-KR" sz="2800" dirty="0"/>
              <a:t> se </a:t>
            </a:r>
            <a:r>
              <a:rPr lang="en-US" altLang="ko-KR" sz="2800" dirty="0" err="1"/>
              <a:t>construye</a:t>
            </a:r>
            <a:r>
              <a:rPr lang="en-US" altLang="ko-KR" sz="2800" dirty="0"/>
              <a:t> </a:t>
            </a:r>
            <a:r>
              <a:rPr lang="en-US" altLang="ko-KR" sz="2800" dirty="0" err="1"/>
              <a:t>como</a:t>
            </a:r>
            <a:r>
              <a:rPr lang="en-US" altLang="ko-KR" sz="2800" dirty="0"/>
              <a:t> un panel </a:t>
            </a:r>
            <a:r>
              <a:rPr lang="en-US" altLang="ko-KR" sz="2800" dirty="0" err="1"/>
              <a:t>que</a:t>
            </a:r>
            <a:r>
              <a:rPr lang="en-US" altLang="ko-KR" sz="2800" dirty="0"/>
              <a:t> </a:t>
            </a:r>
            <a:r>
              <a:rPr lang="en-US" altLang="ko-KR" sz="2800" dirty="0" err="1"/>
              <a:t>contiene</a:t>
            </a:r>
            <a:r>
              <a:rPr lang="en-US" altLang="ko-KR" sz="2800" dirty="0"/>
              <a:t> </a:t>
            </a:r>
            <a:r>
              <a:rPr lang="en-US" altLang="ko-KR" sz="2800" dirty="0" err="1"/>
              <a:t>filas</a:t>
            </a:r>
            <a:r>
              <a:rPr lang="en-US" altLang="ko-KR" sz="2800" dirty="0"/>
              <a:t> con </a:t>
            </a:r>
            <a:r>
              <a:rPr lang="en-US" altLang="ko-KR" sz="2800" dirty="0" err="1"/>
              <a:t>temas</a:t>
            </a:r>
            <a:r>
              <a:rPr lang="en-US" altLang="ko-KR" sz="2800" dirty="0"/>
              <a:t> </a:t>
            </a:r>
            <a:r>
              <a:rPr lang="en-US" altLang="ko-KR" sz="2800" dirty="0" err="1"/>
              <a:t>como</a:t>
            </a:r>
            <a:r>
              <a:rPr lang="en-US" altLang="ko-KR" sz="2800" dirty="0"/>
              <a:t> Top Picks, Drama y Popular en Netflix. La </a:t>
            </a:r>
            <a:r>
              <a:rPr lang="en-US" altLang="ko-KR" sz="2800" dirty="0" err="1"/>
              <a:t>fila</a:t>
            </a:r>
            <a:r>
              <a:rPr lang="en-US" altLang="ko-KR" sz="2800" dirty="0"/>
              <a:t> superior </a:t>
            </a:r>
            <a:r>
              <a:rPr lang="en-US" altLang="ko-KR" sz="2800" dirty="0" err="1"/>
              <a:t>está</a:t>
            </a:r>
            <a:r>
              <a:rPr lang="en-US" altLang="ko-KR" sz="2800" dirty="0"/>
              <a:t> </a:t>
            </a:r>
            <a:r>
              <a:rPr lang="en-US" altLang="ko-KR" sz="2800" dirty="0" err="1"/>
              <a:t>dedicada</a:t>
            </a:r>
            <a:r>
              <a:rPr lang="en-US" altLang="ko-KR" sz="2800" dirty="0"/>
              <a:t> a lo </a:t>
            </a:r>
            <a:r>
              <a:rPr lang="en-US" altLang="ko-KR" sz="2800" dirty="0" err="1"/>
              <a:t>que</a:t>
            </a:r>
            <a:r>
              <a:rPr lang="en-US" altLang="ko-KR" sz="2800" dirty="0"/>
              <a:t> </a:t>
            </a:r>
            <a:r>
              <a:rPr lang="en-US" altLang="ko-KR" sz="2800" dirty="0" err="1"/>
              <a:t>está</a:t>
            </a:r>
            <a:r>
              <a:rPr lang="en-US" altLang="ko-KR" sz="2800" dirty="0"/>
              <a:t> en mi </a:t>
            </a:r>
            <a:r>
              <a:rPr lang="en-US" altLang="ko-KR" sz="2800" dirty="0" err="1"/>
              <a:t>lista</a:t>
            </a:r>
            <a:r>
              <a:rPr lang="en-US" altLang="ko-KR" sz="2800" dirty="0"/>
              <a:t>. Netflix </a:t>
            </a:r>
            <a:r>
              <a:rPr lang="en-US" altLang="ko-KR" sz="2800" dirty="0" err="1"/>
              <a:t>ama</a:t>
            </a:r>
            <a:r>
              <a:rPr lang="en-US" altLang="ko-KR" sz="2800" dirty="0"/>
              <a:t> </a:t>
            </a:r>
            <a:r>
              <a:rPr lang="en-US" altLang="ko-KR" sz="2800" dirty="0" err="1"/>
              <a:t>esta</a:t>
            </a:r>
            <a:r>
              <a:rPr lang="en-US" altLang="ko-KR" sz="2800" dirty="0"/>
              <a:t> </a:t>
            </a:r>
            <a:r>
              <a:rPr lang="en-US" altLang="ko-KR" sz="2800" dirty="0" err="1"/>
              <a:t>lista</a:t>
            </a:r>
            <a:r>
              <a:rPr lang="en-US" altLang="ko-KR" sz="2800" dirty="0"/>
              <a:t> </a:t>
            </a:r>
            <a:r>
              <a:rPr lang="en-US" altLang="ko-KR" sz="2800" dirty="0" err="1"/>
              <a:t>porque</a:t>
            </a:r>
            <a:r>
              <a:rPr lang="en-US" altLang="ko-KR" sz="2800" dirty="0"/>
              <a:t> </a:t>
            </a:r>
            <a:r>
              <a:rPr lang="en-US" altLang="ko-KR" sz="2800" dirty="0" err="1"/>
              <a:t>indica</a:t>
            </a:r>
            <a:r>
              <a:rPr lang="en-US" altLang="ko-KR" sz="2800" dirty="0"/>
              <a:t> no solo lo </a:t>
            </a:r>
            <a:r>
              <a:rPr lang="en-US" altLang="ko-KR" sz="2800" dirty="0" err="1"/>
              <a:t>que</a:t>
            </a:r>
            <a:r>
              <a:rPr lang="en-US" altLang="ko-KR" sz="2800" dirty="0"/>
              <a:t> he </a:t>
            </a:r>
            <a:r>
              <a:rPr lang="en-US" altLang="ko-KR" sz="2800" dirty="0" err="1"/>
              <a:t>visto</a:t>
            </a:r>
            <a:r>
              <a:rPr lang="en-US" altLang="ko-KR" sz="2800" dirty="0"/>
              <a:t> y lo </a:t>
            </a:r>
            <a:r>
              <a:rPr lang="en-US" altLang="ko-KR" sz="2800" dirty="0" err="1"/>
              <a:t>que</a:t>
            </a:r>
            <a:r>
              <a:rPr lang="en-US" altLang="ko-KR" sz="2800" dirty="0"/>
              <a:t> </a:t>
            </a:r>
            <a:r>
              <a:rPr lang="en-US" altLang="ko-KR" sz="2800" dirty="0" err="1"/>
              <a:t>estoy</a:t>
            </a:r>
            <a:r>
              <a:rPr lang="en-US" altLang="ko-KR" sz="2800" dirty="0"/>
              <a:t> </a:t>
            </a:r>
            <a:r>
              <a:rPr lang="en-US" altLang="ko-KR" sz="2800" dirty="0" err="1"/>
              <a:t>viendo</a:t>
            </a:r>
            <a:r>
              <a:rPr lang="en-US" altLang="ko-KR" sz="2800" dirty="0"/>
              <a:t> </a:t>
            </a:r>
            <a:r>
              <a:rPr lang="en-US" altLang="ko-KR" sz="2800" dirty="0" err="1"/>
              <a:t>ahora</a:t>
            </a:r>
            <a:r>
              <a:rPr lang="en-US" altLang="ko-KR" sz="2800" dirty="0"/>
              <a:t>, </a:t>
            </a:r>
            <a:r>
              <a:rPr lang="en-US" altLang="ko-KR" sz="2800" dirty="0" err="1"/>
              <a:t>sino</a:t>
            </a:r>
            <a:r>
              <a:rPr lang="en-US" altLang="ko-KR" sz="2800" dirty="0"/>
              <a:t> </a:t>
            </a:r>
            <a:r>
              <a:rPr lang="en-US" altLang="ko-KR" sz="2800" dirty="0" err="1"/>
              <a:t>también</a:t>
            </a:r>
            <a:r>
              <a:rPr lang="en-US" altLang="ko-KR" sz="2800" dirty="0"/>
              <a:t> lo </a:t>
            </a:r>
            <a:r>
              <a:rPr lang="en-US" altLang="ko-KR" sz="2800" dirty="0" err="1"/>
              <a:t>que</a:t>
            </a:r>
            <a:r>
              <a:rPr lang="en-US" altLang="ko-KR" sz="2800" dirty="0"/>
              <a:t> (al </a:t>
            </a:r>
            <a:r>
              <a:rPr lang="en-US" altLang="ko-KR" sz="2800" dirty="0" err="1"/>
              <a:t>menos</a:t>
            </a:r>
            <a:r>
              <a:rPr lang="en-US" altLang="ko-KR" sz="2800" dirty="0"/>
              <a:t> en un </a:t>
            </a:r>
            <a:r>
              <a:rPr lang="en-US" altLang="ko-KR" sz="2800" dirty="0" err="1"/>
              <a:t>momento</a:t>
            </a:r>
            <a:r>
              <a:rPr lang="en-US" altLang="ko-KR" sz="2800" dirty="0"/>
              <a:t>) he </a:t>
            </a:r>
            <a:r>
              <a:rPr lang="en-US" altLang="ko-KR" sz="2800" dirty="0" err="1"/>
              <a:t>mostrado</a:t>
            </a:r>
            <a:r>
              <a:rPr lang="en-US" altLang="ko-KR" sz="2800" dirty="0"/>
              <a:t> </a:t>
            </a:r>
            <a:r>
              <a:rPr lang="en-US" altLang="ko-KR" sz="2800" dirty="0" err="1"/>
              <a:t>interés</a:t>
            </a:r>
            <a:r>
              <a:rPr lang="en-US" altLang="ko-KR" sz="2800" dirty="0"/>
              <a:t> en ver. </a:t>
            </a:r>
            <a:endParaRPr lang="en-US" altLang="ko-KR" sz="2800" dirty="0" smtClean="0"/>
          </a:p>
          <a:p>
            <a:r>
              <a:rPr lang="en-US" altLang="ko-KR" sz="2800" dirty="0" smtClean="0"/>
              <a:t>Netflix </a:t>
            </a:r>
            <a:r>
              <a:rPr lang="en-US" altLang="ko-KR" sz="2800" dirty="0" err="1"/>
              <a:t>quiere</a:t>
            </a:r>
            <a:r>
              <a:rPr lang="en-US" altLang="ko-KR" sz="2800" dirty="0"/>
              <a:t> </a:t>
            </a:r>
            <a:r>
              <a:rPr lang="en-US" altLang="ko-KR" sz="2800" dirty="0" err="1"/>
              <a:t>que</a:t>
            </a:r>
            <a:r>
              <a:rPr lang="en-US" altLang="ko-KR" sz="2800" dirty="0"/>
              <a:t> notes la </a:t>
            </a:r>
            <a:r>
              <a:rPr lang="en-US" altLang="ko-KR" sz="2800" dirty="0" err="1"/>
              <a:t>siguiente</a:t>
            </a:r>
            <a:r>
              <a:rPr lang="en-US" altLang="ko-KR" sz="2800" dirty="0"/>
              <a:t> </a:t>
            </a:r>
            <a:r>
              <a:rPr lang="en-US" altLang="ko-KR" sz="2800" dirty="0" err="1"/>
              <a:t>fila</a:t>
            </a:r>
            <a:r>
              <a:rPr lang="en-US" altLang="ko-KR" sz="2800" dirty="0"/>
              <a:t> </a:t>
            </a:r>
            <a:r>
              <a:rPr lang="en-US" altLang="ko-KR" sz="2800" dirty="0" err="1"/>
              <a:t>porque</a:t>
            </a:r>
            <a:r>
              <a:rPr lang="en-US" altLang="ko-KR" sz="2800" dirty="0"/>
              <a:t> </a:t>
            </a:r>
            <a:r>
              <a:rPr lang="en-US" altLang="ko-KR" sz="2800" dirty="0" err="1"/>
              <a:t>contiene</a:t>
            </a:r>
            <a:r>
              <a:rPr lang="en-US" altLang="ko-KR" sz="2800" dirty="0"/>
              <a:t> los </a:t>
            </a:r>
            <a:r>
              <a:rPr lang="en-US" altLang="ko-KR" sz="2800" dirty="0" err="1"/>
              <a:t>originales</a:t>
            </a:r>
            <a:r>
              <a:rPr lang="en-US" altLang="ko-KR" sz="2800" dirty="0"/>
              <a:t> de Netflix, </a:t>
            </a:r>
            <a:r>
              <a:rPr lang="en-US" altLang="ko-KR" sz="2800" dirty="0" err="1" smtClean="0"/>
              <a:t>las</a:t>
            </a:r>
            <a:r>
              <a:rPr lang="en-US" altLang="ko-KR" sz="2800" dirty="0" smtClean="0"/>
              <a:t> series </a:t>
            </a:r>
            <a:r>
              <a:rPr lang="en-US" altLang="ko-KR" sz="2800" dirty="0" err="1" smtClean="0"/>
              <a:t>producidas</a:t>
            </a:r>
            <a:r>
              <a:rPr lang="en-US" altLang="ko-KR" sz="2800" dirty="0" smtClean="0"/>
              <a:t> </a:t>
            </a:r>
            <a:r>
              <a:rPr lang="en-US" altLang="ko-KR" sz="2800" dirty="0" err="1"/>
              <a:t>por</a:t>
            </a:r>
            <a:r>
              <a:rPr lang="en-US" altLang="ko-KR" sz="2800" dirty="0"/>
              <a:t> Netflix</a:t>
            </a:r>
            <a:r>
              <a:rPr lang="en-US" altLang="ko-KR" sz="2800" dirty="0" smtClean="0"/>
              <a:t>.</a:t>
            </a:r>
            <a:endParaRPr lang="en-US" altLang="ko-KR" sz="2800" dirty="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46</a:t>
            </a:r>
            <a:endParaRPr lang="en-US" sz="1600" dirty="0"/>
          </a:p>
        </p:txBody>
      </p:sp>
    </p:spTree>
    <p:extLst>
      <p:ext uri="{BB962C8B-B14F-4D97-AF65-F5344CB8AC3E}">
        <p14:creationId xmlns:p14="http://schemas.microsoft.com/office/powerpoint/2010/main" val="7945848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956391"/>
            <a:ext cx="10058400" cy="4019027"/>
          </a:xfrm>
        </p:spPr>
        <p:txBody>
          <a:bodyPr>
            <a:normAutofit fontScale="92500" lnSpcReduction="10000"/>
          </a:bodyPr>
          <a:lstStyle/>
          <a:p>
            <a:r>
              <a:rPr lang="en-US" altLang="ko-KR" sz="2800" dirty="0" err="1"/>
              <a:t>Estos</a:t>
            </a:r>
            <a:r>
              <a:rPr lang="en-US" altLang="ko-KR" sz="2800" dirty="0"/>
              <a:t> son </a:t>
            </a:r>
            <a:r>
              <a:rPr lang="en-US" altLang="ko-KR" sz="2800" dirty="0" err="1"/>
              <a:t>importantes</a:t>
            </a:r>
            <a:r>
              <a:rPr lang="en-US" altLang="ko-KR" sz="2800" dirty="0"/>
              <a:t> para Netflix </a:t>
            </a:r>
            <a:r>
              <a:rPr lang="en-US" altLang="ko-KR" sz="2800" dirty="0" err="1"/>
              <a:t>por</a:t>
            </a:r>
            <a:r>
              <a:rPr lang="en-US" altLang="ko-KR" sz="2800" dirty="0"/>
              <a:t> dos </a:t>
            </a:r>
            <a:r>
              <a:rPr lang="en-US" altLang="ko-KR" sz="2800" dirty="0" err="1"/>
              <a:t>razones</a:t>
            </a:r>
            <a:r>
              <a:rPr lang="en-US" altLang="ko-KR" sz="2800" dirty="0"/>
              <a:t>, </a:t>
            </a:r>
            <a:r>
              <a:rPr lang="en-US" altLang="ko-KR" sz="2800" dirty="0" err="1"/>
              <a:t>ambas</a:t>
            </a:r>
            <a:r>
              <a:rPr lang="en-US" altLang="ko-KR" sz="2800" dirty="0"/>
              <a:t> </a:t>
            </a:r>
            <a:r>
              <a:rPr lang="en-US" altLang="ko-KR" sz="2800" dirty="0" err="1"/>
              <a:t>financieras</a:t>
            </a:r>
            <a:r>
              <a:rPr lang="en-US" altLang="ko-KR" sz="2800" dirty="0"/>
              <a:t>:</a:t>
            </a:r>
          </a:p>
          <a:p>
            <a:r>
              <a:rPr lang="en-US" altLang="ko-KR" sz="2800" dirty="0"/>
              <a:t>- Netflix ha </a:t>
            </a:r>
            <a:r>
              <a:rPr lang="en-US" altLang="ko-KR" sz="2800" dirty="0" err="1"/>
              <a:t>gastado</a:t>
            </a:r>
            <a:r>
              <a:rPr lang="en-US" altLang="ko-KR" sz="2800" dirty="0"/>
              <a:t> mucho </a:t>
            </a:r>
            <a:r>
              <a:rPr lang="en-US" altLang="ko-KR" sz="2800" dirty="0" err="1"/>
              <a:t>dinero</a:t>
            </a:r>
            <a:r>
              <a:rPr lang="en-US" altLang="ko-KR" sz="2800" dirty="0"/>
              <a:t> para </a:t>
            </a:r>
            <a:r>
              <a:rPr lang="en-US" altLang="ko-KR" sz="2800" dirty="0" err="1"/>
              <a:t>producir</a:t>
            </a:r>
            <a:r>
              <a:rPr lang="en-US" altLang="ko-KR" sz="2800" dirty="0"/>
              <a:t> </a:t>
            </a:r>
            <a:r>
              <a:rPr lang="en-US" altLang="ko-KR" sz="2800" dirty="0" err="1"/>
              <a:t>contenido</a:t>
            </a:r>
            <a:r>
              <a:rPr lang="en-US" altLang="ko-KR" sz="2800" dirty="0"/>
              <a:t> original y los </a:t>
            </a:r>
            <a:r>
              <a:rPr lang="en-US" altLang="ko-KR" sz="2800" dirty="0" err="1"/>
              <a:t>programas</a:t>
            </a:r>
            <a:r>
              <a:rPr lang="en-US" altLang="ko-KR" sz="2800" dirty="0"/>
              <a:t>, en la </a:t>
            </a:r>
            <a:r>
              <a:rPr lang="en-US" altLang="ko-KR" sz="2800" dirty="0" err="1"/>
              <a:t>mayoría</a:t>
            </a:r>
            <a:r>
              <a:rPr lang="en-US" altLang="ko-KR" sz="2800" dirty="0"/>
              <a:t> de los </a:t>
            </a:r>
            <a:r>
              <a:rPr lang="en-US" altLang="ko-KR" sz="2800" dirty="0" err="1"/>
              <a:t>casos</a:t>
            </a:r>
            <a:r>
              <a:rPr lang="en-US" altLang="ko-KR" sz="2800" dirty="0"/>
              <a:t>, solo se </a:t>
            </a:r>
            <a:r>
              <a:rPr lang="en-US" altLang="ko-KR" sz="2800" dirty="0" err="1"/>
              <a:t>encuentran</a:t>
            </a:r>
            <a:r>
              <a:rPr lang="en-US" altLang="ko-KR" sz="2800" dirty="0"/>
              <a:t> en Netflix.</a:t>
            </a:r>
          </a:p>
          <a:p>
            <a:r>
              <a:rPr lang="en-US" altLang="ko-KR" sz="2800" dirty="0"/>
              <a:t>- Netflix </a:t>
            </a:r>
            <a:r>
              <a:rPr lang="en-US" altLang="ko-KR" sz="2800" dirty="0" err="1"/>
              <a:t>debe</a:t>
            </a:r>
            <a:r>
              <a:rPr lang="en-US" altLang="ko-KR" sz="2800" dirty="0"/>
              <a:t> </a:t>
            </a:r>
            <a:r>
              <a:rPr lang="en-US" altLang="ko-KR" sz="2800" dirty="0" err="1"/>
              <a:t>pagar</a:t>
            </a:r>
            <a:r>
              <a:rPr lang="en-US" altLang="ko-KR" sz="2800" dirty="0"/>
              <a:t> a los </a:t>
            </a:r>
            <a:r>
              <a:rPr lang="en-US" altLang="ko-KR" sz="2800" dirty="0" err="1"/>
              <a:t>propietarios</a:t>
            </a:r>
            <a:r>
              <a:rPr lang="en-US" altLang="ko-KR" sz="2800" dirty="0"/>
              <a:t> de </a:t>
            </a:r>
            <a:r>
              <a:rPr lang="en-US" altLang="ko-KR" sz="2800" dirty="0" err="1"/>
              <a:t>contenido</a:t>
            </a:r>
            <a:r>
              <a:rPr lang="en-US" altLang="ko-KR" sz="2800" dirty="0"/>
              <a:t> </a:t>
            </a:r>
            <a:r>
              <a:rPr lang="en-US" altLang="ko-KR" sz="2800" dirty="0" err="1"/>
              <a:t>cuando</a:t>
            </a:r>
            <a:r>
              <a:rPr lang="en-US" altLang="ko-KR" sz="2800" dirty="0"/>
              <a:t> los </a:t>
            </a:r>
            <a:r>
              <a:rPr lang="en-US" altLang="ko-KR" sz="2800" dirty="0" err="1"/>
              <a:t>usuarios</a:t>
            </a:r>
            <a:r>
              <a:rPr lang="en-US" altLang="ko-KR" sz="2800" dirty="0"/>
              <a:t> </a:t>
            </a:r>
            <a:r>
              <a:rPr lang="en-US" altLang="ko-KR" sz="2800" dirty="0" err="1"/>
              <a:t>ven</a:t>
            </a:r>
            <a:r>
              <a:rPr lang="en-US" altLang="ko-KR" sz="2800" dirty="0"/>
              <a:t> </a:t>
            </a:r>
            <a:r>
              <a:rPr lang="en-US" altLang="ko-KR" sz="2800" dirty="0" err="1"/>
              <a:t>su</a:t>
            </a:r>
            <a:r>
              <a:rPr lang="en-US" altLang="ko-KR" sz="2800" dirty="0"/>
              <a:t> </a:t>
            </a:r>
            <a:r>
              <a:rPr lang="en-US" altLang="ko-KR" sz="2800" dirty="0" err="1"/>
              <a:t>contenido</a:t>
            </a:r>
            <a:r>
              <a:rPr lang="en-US" altLang="ko-KR" sz="2800" dirty="0"/>
              <a:t>. Si </a:t>
            </a:r>
            <a:r>
              <a:rPr lang="en-US" altLang="ko-KR" sz="2800" dirty="0" err="1"/>
              <a:t>ese</a:t>
            </a:r>
            <a:r>
              <a:rPr lang="en-US" altLang="ko-KR" sz="2800" dirty="0"/>
              <a:t> </a:t>
            </a:r>
            <a:r>
              <a:rPr lang="en-US" altLang="ko-KR" sz="2800" dirty="0" err="1"/>
              <a:t>propietario</a:t>
            </a:r>
            <a:r>
              <a:rPr lang="en-US" altLang="ko-KR" sz="2800" dirty="0"/>
              <a:t> </a:t>
            </a:r>
            <a:r>
              <a:rPr lang="en-US" altLang="ko-KR" sz="2800" dirty="0" err="1"/>
              <a:t>es</a:t>
            </a:r>
            <a:r>
              <a:rPr lang="en-US" altLang="ko-KR" sz="2800" dirty="0"/>
              <a:t> Netflix, no solo les </a:t>
            </a:r>
            <a:r>
              <a:rPr lang="en-US" altLang="ko-KR" sz="2800" dirty="0" err="1"/>
              <a:t>ahorra</a:t>
            </a:r>
            <a:r>
              <a:rPr lang="en-US" altLang="ko-KR" sz="2800" dirty="0"/>
              <a:t> </a:t>
            </a:r>
            <a:r>
              <a:rPr lang="en-US" altLang="ko-KR" sz="2800" dirty="0" err="1"/>
              <a:t>dinero</a:t>
            </a:r>
            <a:r>
              <a:rPr lang="en-US" altLang="ko-KR" sz="2800" dirty="0"/>
              <a:t>, </a:t>
            </a:r>
            <a:r>
              <a:rPr lang="en-US" altLang="ko-KR" sz="2800" dirty="0" err="1"/>
              <a:t>sino</a:t>
            </a:r>
            <a:r>
              <a:rPr lang="en-US" altLang="ko-KR" sz="2800" dirty="0"/>
              <a:t> </a:t>
            </a:r>
            <a:r>
              <a:rPr lang="en-US" altLang="ko-KR" sz="2800" dirty="0" err="1"/>
              <a:t>que</a:t>
            </a:r>
            <a:r>
              <a:rPr lang="en-US" altLang="ko-KR" sz="2800" dirty="0"/>
              <a:t> </a:t>
            </a:r>
            <a:r>
              <a:rPr lang="en-US" altLang="ko-KR" sz="2800" dirty="0" err="1"/>
              <a:t>también</a:t>
            </a:r>
            <a:r>
              <a:rPr lang="en-US" altLang="ko-KR" sz="2800" dirty="0"/>
              <a:t> </a:t>
            </a:r>
            <a:r>
              <a:rPr lang="en-US" altLang="ko-KR" sz="2800" dirty="0" err="1"/>
              <a:t>guarda</a:t>
            </a:r>
            <a:r>
              <a:rPr lang="en-US" altLang="ko-KR" sz="2800" dirty="0"/>
              <a:t> </a:t>
            </a:r>
            <a:r>
              <a:rPr lang="en-US" altLang="ko-KR" sz="2800" dirty="0" err="1"/>
              <a:t>dinero</a:t>
            </a:r>
            <a:r>
              <a:rPr lang="en-US" altLang="ko-KR" sz="2800" dirty="0"/>
              <a:t> en </a:t>
            </a:r>
            <a:r>
              <a:rPr lang="en-US" altLang="ko-KR" sz="2800" dirty="0" err="1"/>
              <a:t>su</a:t>
            </a:r>
            <a:r>
              <a:rPr lang="en-US" altLang="ko-KR" sz="2800" dirty="0"/>
              <a:t> </a:t>
            </a:r>
            <a:r>
              <a:rPr lang="en-US" altLang="ko-KR" sz="2800" dirty="0" err="1"/>
              <a:t>bolsillo</a:t>
            </a:r>
            <a:r>
              <a:rPr lang="en-US" altLang="ko-KR" sz="2800" dirty="0"/>
              <a:t>.</a:t>
            </a:r>
          </a:p>
          <a:p>
            <a:r>
              <a:rPr lang="en-US" altLang="ko-KR" sz="2800" dirty="0"/>
              <a:t>El </a:t>
            </a:r>
            <a:r>
              <a:rPr lang="en-US" altLang="ko-KR" sz="2800" dirty="0" err="1"/>
              <a:t>último</a:t>
            </a:r>
            <a:r>
              <a:rPr lang="en-US" altLang="ko-KR" sz="2800" dirty="0"/>
              <a:t> </a:t>
            </a:r>
            <a:r>
              <a:rPr lang="en-US" altLang="ko-KR" sz="2800" dirty="0" err="1"/>
              <a:t>punto</a:t>
            </a:r>
            <a:r>
              <a:rPr lang="en-US" altLang="ko-KR" sz="2800" dirty="0"/>
              <a:t> </a:t>
            </a:r>
            <a:r>
              <a:rPr lang="en-US" altLang="ko-KR" sz="2800" dirty="0" err="1"/>
              <a:t>también</a:t>
            </a:r>
            <a:r>
              <a:rPr lang="en-US" altLang="ko-KR" sz="2800" dirty="0"/>
              <a:t> </a:t>
            </a:r>
            <a:r>
              <a:rPr lang="en-US" altLang="ko-KR" sz="2800" dirty="0" err="1"/>
              <a:t>ilustra</a:t>
            </a:r>
            <a:r>
              <a:rPr lang="en-US" altLang="ko-KR" sz="2800" dirty="0"/>
              <a:t> </a:t>
            </a:r>
            <a:r>
              <a:rPr lang="en-US" altLang="ko-KR" sz="2800" dirty="0" err="1"/>
              <a:t>algo</a:t>
            </a:r>
            <a:r>
              <a:rPr lang="en-US" altLang="ko-KR" sz="2800" dirty="0"/>
              <a:t> a </a:t>
            </a:r>
            <a:r>
              <a:rPr lang="en-US" altLang="ko-KR" sz="2800" dirty="0" err="1"/>
              <a:t>considerar</a:t>
            </a:r>
            <a:r>
              <a:rPr lang="en-US" altLang="ko-KR" sz="2800" dirty="0"/>
              <a:t>: </a:t>
            </a:r>
            <a:r>
              <a:rPr lang="en-US" altLang="ko-KR" sz="2800" dirty="0" err="1"/>
              <a:t>incluso</a:t>
            </a:r>
            <a:r>
              <a:rPr lang="en-US" altLang="ko-KR" sz="2800" dirty="0"/>
              <a:t> </a:t>
            </a:r>
            <a:r>
              <a:rPr lang="en-US" altLang="ko-KR" sz="2800" dirty="0" err="1"/>
              <a:t>si</a:t>
            </a:r>
            <a:r>
              <a:rPr lang="en-US" altLang="ko-KR" sz="2800" dirty="0"/>
              <a:t> </a:t>
            </a:r>
            <a:r>
              <a:rPr lang="en-US" altLang="ko-KR" sz="2800" dirty="0" err="1"/>
              <a:t>todo</a:t>
            </a:r>
            <a:r>
              <a:rPr lang="en-US" altLang="ko-KR" sz="2800" dirty="0"/>
              <a:t> </a:t>
            </a:r>
            <a:r>
              <a:rPr lang="en-US" altLang="ko-KR" sz="2800" dirty="0" err="1"/>
              <a:t>está</a:t>
            </a:r>
            <a:r>
              <a:rPr lang="en-US" altLang="ko-KR" sz="2800" dirty="0"/>
              <a:t> </a:t>
            </a:r>
            <a:r>
              <a:rPr lang="en-US" altLang="ko-KR" sz="2800" dirty="0" err="1"/>
              <a:t>personalizado</a:t>
            </a:r>
            <a:r>
              <a:rPr lang="en-US" altLang="ko-KR" sz="2800" dirty="0"/>
              <a:t> en la </a:t>
            </a:r>
            <a:r>
              <a:rPr lang="en-US" altLang="ko-KR" sz="2800" dirty="0" err="1"/>
              <a:t>página</a:t>
            </a:r>
            <a:r>
              <a:rPr lang="en-US" altLang="ko-KR" sz="2800" dirty="0"/>
              <a:t>, el </a:t>
            </a:r>
            <a:r>
              <a:rPr lang="en-US" altLang="ko-KR" sz="2800" dirty="0" err="1"/>
              <a:t>hecho</a:t>
            </a:r>
            <a:r>
              <a:rPr lang="en-US" altLang="ko-KR" sz="2800" dirty="0"/>
              <a:t> de </a:t>
            </a:r>
            <a:r>
              <a:rPr lang="en-US" altLang="ko-KR" sz="2800" dirty="0" err="1"/>
              <a:t>que</a:t>
            </a:r>
            <a:r>
              <a:rPr lang="en-US" altLang="ko-KR" sz="2800" dirty="0"/>
              <a:t> los </a:t>
            </a:r>
            <a:r>
              <a:rPr lang="en-US" altLang="ko-KR" sz="2800" dirty="0" err="1"/>
              <a:t>Originales</a:t>
            </a:r>
            <a:r>
              <a:rPr lang="en-US" altLang="ko-KR" sz="2800" dirty="0"/>
              <a:t> de Netflix </a:t>
            </a:r>
            <a:r>
              <a:rPr lang="en-US" altLang="ko-KR" sz="2800" dirty="0" err="1"/>
              <a:t>estén</a:t>
            </a:r>
            <a:r>
              <a:rPr lang="en-US" altLang="ko-KR" sz="2800" dirty="0"/>
              <a:t> en la </a:t>
            </a:r>
            <a:r>
              <a:rPr lang="en-US" altLang="ko-KR" sz="2800" dirty="0" err="1"/>
              <a:t>segunda</a:t>
            </a:r>
            <a:r>
              <a:rPr lang="en-US" altLang="ko-KR" sz="2800" dirty="0"/>
              <a:t> </a:t>
            </a:r>
            <a:r>
              <a:rPr lang="en-US" altLang="ko-KR" sz="2800" dirty="0" err="1"/>
              <a:t>fila</a:t>
            </a:r>
            <a:r>
              <a:rPr lang="en-US" altLang="ko-KR" sz="2800" dirty="0"/>
              <a:t> </a:t>
            </a:r>
            <a:r>
              <a:rPr lang="en-US" altLang="ko-KR" sz="2800" dirty="0" err="1"/>
              <a:t>probablemente</a:t>
            </a:r>
            <a:r>
              <a:rPr lang="en-US" altLang="ko-KR" sz="2800" dirty="0"/>
              <a:t> no sea </a:t>
            </a:r>
            <a:r>
              <a:rPr lang="en-US" altLang="ko-KR" sz="2800" dirty="0" err="1"/>
              <a:t>resultado</a:t>
            </a:r>
            <a:r>
              <a:rPr lang="en-US" altLang="ko-KR" sz="2800" dirty="0"/>
              <a:t> de </a:t>
            </a:r>
            <a:r>
              <a:rPr lang="en-US" altLang="ko-KR" sz="2800" dirty="0" err="1"/>
              <a:t>que</a:t>
            </a:r>
            <a:r>
              <a:rPr lang="en-US" altLang="ko-KR" sz="2800" dirty="0"/>
              <a:t> los </a:t>
            </a:r>
            <a:r>
              <a:rPr lang="en-US" altLang="ko-KR" sz="2800" dirty="0" err="1"/>
              <a:t>haya</a:t>
            </a:r>
            <a:r>
              <a:rPr lang="en-US" altLang="ko-KR" sz="2800" dirty="0"/>
              <a:t> </a:t>
            </a:r>
            <a:r>
              <a:rPr lang="en-US" altLang="ko-KR" sz="2800" dirty="0" err="1"/>
              <a:t>visto</a:t>
            </a:r>
            <a:r>
              <a:rPr lang="en-US" altLang="ko-KR" sz="2800" dirty="0"/>
              <a:t>, </a:t>
            </a:r>
            <a:r>
              <a:rPr lang="en-US" altLang="ko-KR" sz="2800" dirty="0" err="1"/>
              <a:t>sino</a:t>
            </a:r>
            <a:r>
              <a:rPr lang="en-US" altLang="ko-KR" sz="2800" dirty="0"/>
              <a:t> </a:t>
            </a:r>
            <a:r>
              <a:rPr lang="en-US" altLang="ko-KR" sz="2800" dirty="0" err="1"/>
              <a:t>más</a:t>
            </a:r>
            <a:r>
              <a:rPr lang="en-US" altLang="ko-KR" sz="2800" dirty="0"/>
              <a:t> </a:t>
            </a:r>
            <a:r>
              <a:rPr lang="en-US" altLang="ko-KR" sz="2800" dirty="0" err="1"/>
              <a:t>bien</a:t>
            </a:r>
            <a:r>
              <a:rPr lang="en-US" altLang="ko-KR" sz="2800" dirty="0"/>
              <a:t> </a:t>
            </a:r>
            <a:r>
              <a:rPr lang="en-US" altLang="ko-KR" sz="2800" dirty="0" err="1"/>
              <a:t>una</a:t>
            </a:r>
            <a:r>
              <a:rPr lang="en-US" altLang="ko-KR" sz="2800" dirty="0"/>
              <a:t> </a:t>
            </a:r>
            <a:r>
              <a:rPr lang="en-US" altLang="ko-KR" sz="2800" dirty="0" err="1"/>
              <a:t>búsqueda</a:t>
            </a:r>
            <a:r>
              <a:rPr lang="en-US" altLang="ko-KR" sz="2800" dirty="0"/>
              <a:t> de un </a:t>
            </a:r>
            <a:r>
              <a:rPr lang="en-US" altLang="ko-KR" sz="2800" dirty="0" err="1"/>
              <a:t>objetivo</a:t>
            </a:r>
            <a:r>
              <a:rPr lang="en-US" altLang="ko-KR" sz="2800" dirty="0"/>
              <a:t> </a:t>
            </a:r>
            <a:r>
              <a:rPr lang="en-US" altLang="ko-KR" sz="2800" dirty="0" err="1"/>
              <a:t>comercial</a:t>
            </a:r>
            <a:r>
              <a:rPr lang="en-US" altLang="ko-KR" sz="2800" dirty="0"/>
              <a:t> </a:t>
            </a:r>
            <a:r>
              <a:rPr lang="en-US" altLang="ko-KR" sz="2800" dirty="0" err="1"/>
              <a:t>interno</a:t>
            </a:r>
            <a:r>
              <a:rPr lang="en-US" altLang="ko-KR" sz="2800" dirty="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47</a:t>
            </a:r>
            <a:endParaRPr lang="en-US" sz="1600" dirty="0"/>
          </a:p>
        </p:txBody>
      </p:sp>
    </p:spTree>
    <p:extLst>
      <p:ext uri="{BB962C8B-B14F-4D97-AF65-F5344CB8AC3E}">
        <p14:creationId xmlns:p14="http://schemas.microsoft.com/office/powerpoint/2010/main" val="18714798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716660"/>
            <a:ext cx="11349154" cy="4616648"/>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convergencia de estos fenómenos ha dado lugar a la aplicación comercial cada vez más generalizada de los principios de la </a:t>
            </a:r>
            <a:r>
              <a:rPr lang="es-ES_tradnl" sz="2400" i="1" dirty="0"/>
              <a:t>ciencia de datos</a:t>
            </a:r>
            <a:r>
              <a:rPr lang="es-ES_tradnl" sz="2400" dirty="0"/>
              <a:t> y las técnicas de </a:t>
            </a:r>
            <a:r>
              <a:rPr lang="es-ES_tradnl" sz="2400" i="1" dirty="0"/>
              <a:t>minería de datos</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Probablemente</a:t>
            </a:r>
            <a:r>
              <a:rPr lang="es-ES_tradnl" sz="2400" dirty="0"/>
              <a:t>, las aplicaciones más amplias de las técnicas de </a:t>
            </a:r>
            <a:r>
              <a:rPr lang="es-ES_tradnl" sz="2400" b="1" dirty="0"/>
              <a:t>minería de datos</a:t>
            </a:r>
            <a:r>
              <a:rPr lang="es-ES_tradnl" sz="2400" dirty="0"/>
              <a:t> se encuentran en el marketing para tareas como el marketing dirigido, la publicidad en línea y las recomendaciones para la venta cruzada</a:t>
            </a:r>
            <a:r>
              <a:rPr lang="es-ES_tradnl" sz="2400" dirty="0" smtClean="0"/>
              <a:t>.</a:t>
            </a:r>
          </a:p>
          <a:p>
            <a:pPr marL="342900" indent="-342900">
              <a:spcBef>
                <a:spcPts val="600"/>
              </a:spcBef>
              <a:spcAft>
                <a:spcPts val="600"/>
              </a:spcAft>
              <a:buFont typeface="Arial" charset="0"/>
              <a:buChar char="•"/>
            </a:pPr>
            <a:r>
              <a:rPr lang="es-ES_tradnl" sz="2400" dirty="0"/>
              <a:t>La minería de datos</a:t>
            </a:r>
            <a:r>
              <a:rPr lang="es-ES_tradnl" sz="2400" b="1" dirty="0"/>
              <a:t> </a:t>
            </a:r>
            <a:r>
              <a:rPr lang="es-ES_tradnl" sz="2400" dirty="0"/>
              <a:t>se utiliza para la gestión general de la relación con el cliente para </a:t>
            </a:r>
            <a:r>
              <a:rPr lang="es-ES_tradnl" sz="2400" i="1" dirty="0"/>
              <a:t>analizar el comportamiento del cliente</a:t>
            </a:r>
            <a:r>
              <a:rPr lang="es-ES_tradnl" sz="2400" dirty="0"/>
              <a:t> con el fin de gestionar la deserción y maximizar el valor esperado del cliente. </a:t>
            </a:r>
            <a:endParaRPr lang="es-ES_tradnl" sz="2400" dirty="0" smtClean="0"/>
          </a:p>
          <a:p>
            <a:pPr marL="342900" indent="-342900">
              <a:spcBef>
                <a:spcPts val="600"/>
              </a:spcBef>
              <a:spcAft>
                <a:spcPts val="600"/>
              </a:spcAft>
              <a:buFont typeface="Arial" charset="0"/>
              <a:buChar char="•"/>
            </a:pPr>
            <a:r>
              <a:rPr lang="es-ES_tradnl" sz="2400" dirty="0" smtClean="0"/>
              <a:t>¿Recientemente ha escuchado o aplicado </a:t>
            </a:r>
            <a:r>
              <a:rPr lang="es-ES_tradnl" sz="2400" u="sng" dirty="0" smtClean="0"/>
              <a:t>nuevas estrategias </a:t>
            </a:r>
            <a:r>
              <a:rPr lang="es-ES_tradnl" sz="2400" dirty="0" smtClean="0"/>
              <a:t>para </a:t>
            </a:r>
            <a:r>
              <a:rPr lang="es-ES_tradnl" sz="2400" dirty="0" err="1" smtClean="0"/>
              <a:t>an</a:t>
            </a:r>
            <a:r>
              <a:rPr lang="es-ES" sz="2400" dirty="0" err="1" smtClean="0"/>
              <a:t>álisis</a:t>
            </a:r>
            <a:r>
              <a:rPr lang="es-ES" sz="2400" dirty="0" smtClean="0"/>
              <a:t> de datos en su área de investigación?</a:t>
            </a:r>
            <a:endParaRPr lang="es-ES_tradnl" sz="2400" dirty="0"/>
          </a:p>
        </p:txBody>
      </p:sp>
    </p:spTree>
    <p:extLst>
      <p:ext uri="{BB962C8B-B14F-4D97-AF65-F5344CB8AC3E}">
        <p14:creationId xmlns:p14="http://schemas.microsoft.com/office/powerpoint/2010/main" val="827281938"/>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a:xfrm>
            <a:off x="1097280" y="52689"/>
            <a:ext cx="10058400" cy="1025176"/>
          </a:xfrm>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479474" y="1380454"/>
            <a:ext cx="11331525" cy="2171755"/>
          </a:xfrm>
        </p:spPr>
        <p:txBody>
          <a:bodyPr>
            <a:normAutofit fontScale="92500" lnSpcReduction="20000"/>
          </a:bodyPr>
          <a:lstStyle/>
          <a:p>
            <a:r>
              <a:rPr lang="en-US" altLang="ko-KR" sz="2800" dirty="0"/>
              <a:t>TABLAS Y </a:t>
            </a:r>
            <a:r>
              <a:rPr lang="en-US" altLang="ko-KR" sz="2800" dirty="0" smtClean="0"/>
              <a:t>TENDENCIAS</a:t>
            </a:r>
          </a:p>
          <a:p>
            <a:r>
              <a:rPr lang="en-US" altLang="ko-KR" sz="2800" dirty="0" smtClean="0"/>
              <a:t>El </a:t>
            </a:r>
            <a:r>
              <a:rPr lang="en-US" altLang="ko-KR" sz="2800" dirty="0" err="1"/>
              <a:t>siguiente</a:t>
            </a:r>
            <a:r>
              <a:rPr lang="en-US" altLang="ko-KR" sz="2800" dirty="0"/>
              <a:t> </a:t>
            </a:r>
            <a:r>
              <a:rPr lang="en-US" altLang="ko-KR" sz="2800" dirty="0" err="1"/>
              <a:t>es</a:t>
            </a:r>
            <a:r>
              <a:rPr lang="en-US" altLang="ko-KR" sz="2800" dirty="0"/>
              <a:t> la </a:t>
            </a:r>
            <a:r>
              <a:rPr lang="en-US" altLang="ko-KR" sz="2800" dirty="0" err="1"/>
              <a:t>lista</a:t>
            </a:r>
            <a:r>
              <a:rPr lang="en-US" altLang="ko-KR" sz="2800" dirty="0"/>
              <a:t> de </a:t>
            </a:r>
            <a:r>
              <a:rPr lang="en-US" altLang="ko-KR" sz="2800" dirty="0" smtClean="0"/>
              <a:t>TENDENCIAS. </a:t>
            </a:r>
            <a:r>
              <a:rPr lang="en-US" altLang="ko-KR" sz="2800" dirty="0" err="1"/>
              <a:t>Tendencias</a:t>
            </a:r>
            <a:r>
              <a:rPr lang="en-US" altLang="ko-KR" sz="2800" dirty="0"/>
              <a:t> </a:t>
            </a:r>
            <a:r>
              <a:rPr lang="en-US" altLang="ko-KR" sz="2800" dirty="0" err="1"/>
              <a:t>es</a:t>
            </a:r>
            <a:r>
              <a:rPr lang="en-US" altLang="ko-KR" sz="2800" dirty="0"/>
              <a:t> un </a:t>
            </a:r>
            <a:r>
              <a:rPr lang="en-US" altLang="ko-KR" sz="2800" dirty="0" err="1"/>
              <a:t>término</a:t>
            </a:r>
            <a:r>
              <a:rPr lang="en-US" altLang="ko-KR" sz="2800" dirty="0"/>
              <a:t> flexible </a:t>
            </a:r>
            <a:r>
              <a:rPr lang="en-US" altLang="ko-KR" sz="2800" dirty="0" err="1"/>
              <a:t>que</a:t>
            </a:r>
            <a:r>
              <a:rPr lang="en-US" altLang="ko-KR" sz="2800" dirty="0"/>
              <a:t> </a:t>
            </a:r>
            <a:r>
              <a:rPr lang="en-US" altLang="ko-KR" sz="2800" dirty="0" err="1"/>
              <a:t>puede</a:t>
            </a:r>
            <a:r>
              <a:rPr lang="en-US" altLang="ko-KR" sz="2800" dirty="0"/>
              <a:t> </a:t>
            </a:r>
            <a:r>
              <a:rPr lang="en-US" altLang="ko-KR" sz="2800" dirty="0" err="1"/>
              <a:t>significar</a:t>
            </a:r>
            <a:r>
              <a:rPr lang="en-US" altLang="ko-KR" sz="2800" dirty="0"/>
              <a:t> </a:t>
            </a:r>
            <a:r>
              <a:rPr lang="en-US" altLang="ko-KR" sz="2800" dirty="0" err="1"/>
              <a:t>muchas</a:t>
            </a:r>
            <a:r>
              <a:rPr lang="en-US" altLang="ko-KR" sz="2800" dirty="0"/>
              <a:t> </a:t>
            </a:r>
            <a:r>
              <a:rPr lang="en-US" altLang="ko-KR" sz="2800" dirty="0" err="1"/>
              <a:t>cosas</a:t>
            </a:r>
            <a:r>
              <a:rPr lang="en-US" altLang="ko-KR" sz="2800" dirty="0"/>
              <a:t>, </a:t>
            </a:r>
            <a:r>
              <a:rPr lang="en-US" altLang="ko-KR" sz="2800" dirty="0" err="1"/>
              <a:t>pero</a:t>
            </a:r>
            <a:r>
              <a:rPr lang="en-US" altLang="ko-KR" sz="2800" dirty="0"/>
              <a:t> </a:t>
            </a:r>
            <a:r>
              <a:rPr lang="en-US" altLang="ko-KR" sz="2800" dirty="0" err="1"/>
              <a:t>aquí</a:t>
            </a:r>
            <a:r>
              <a:rPr lang="en-US" altLang="ko-KR" sz="2800" dirty="0"/>
              <a:t> </a:t>
            </a:r>
            <a:r>
              <a:rPr lang="en-US" altLang="ko-KR" sz="2800" dirty="0" err="1"/>
              <a:t>incluye</a:t>
            </a:r>
            <a:r>
              <a:rPr lang="en-US" altLang="ko-KR" sz="2800" dirty="0"/>
              <a:t> </a:t>
            </a:r>
            <a:r>
              <a:rPr lang="en-US" altLang="ko-KR" sz="2800" dirty="0" err="1"/>
              <a:t>contenido</a:t>
            </a:r>
            <a:r>
              <a:rPr lang="en-US" altLang="ko-KR" sz="2800" dirty="0"/>
              <a:t> </a:t>
            </a:r>
            <a:r>
              <a:rPr lang="en-US" altLang="ko-KR" sz="2800" dirty="0" err="1"/>
              <a:t>que</a:t>
            </a:r>
            <a:r>
              <a:rPr lang="en-US" altLang="ko-KR" sz="2800" dirty="0"/>
              <a:t> </a:t>
            </a:r>
            <a:r>
              <a:rPr lang="en-US" altLang="ko-KR" sz="2800" dirty="0" err="1"/>
              <a:t>es</a:t>
            </a:r>
            <a:r>
              <a:rPr lang="en-US" altLang="ko-KR" sz="2800" dirty="0"/>
              <a:t> popular en </a:t>
            </a:r>
            <a:r>
              <a:rPr lang="en-US" altLang="ko-KR" sz="2800" dirty="0" err="1"/>
              <a:t>poco</a:t>
            </a:r>
            <a:r>
              <a:rPr lang="en-US" altLang="ko-KR" sz="2800" dirty="0"/>
              <a:t> </a:t>
            </a:r>
            <a:r>
              <a:rPr lang="en-US" altLang="ko-KR" sz="2800" dirty="0" err="1"/>
              <a:t>tiempo</a:t>
            </a:r>
            <a:r>
              <a:rPr lang="en-US" altLang="ko-KR" sz="2800" dirty="0"/>
              <a:t>. </a:t>
            </a:r>
            <a:endParaRPr lang="en-US" altLang="ko-KR" sz="2800" dirty="0" smtClean="0"/>
          </a:p>
          <a:p>
            <a:r>
              <a:rPr lang="en-US" altLang="ko-KR" sz="2800" dirty="0" smtClean="0"/>
              <a:t>La </a:t>
            </a:r>
            <a:r>
              <a:rPr lang="en-US" altLang="ko-KR" sz="2800" dirty="0" err="1"/>
              <a:t>fila</a:t>
            </a:r>
            <a:r>
              <a:rPr lang="en-US" altLang="ko-KR" sz="2800" dirty="0"/>
              <a:t> inferior, Popular en Netflix, </a:t>
            </a:r>
            <a:r>
              <a:rPr lang="en-US" altLang="ko-KR" sz="2800" dirty="0" err="1"/>
              <a:t>también</a:t>
            </a:r>
            <a:r>
              <a:rPr lang="en-US" altLang="ko-KR" sz="2800" dirty="0"/>
              <a:t> </a:t>
            </a:r>
            <a:r>
              <a:rPr lang="en-US" altLang="ko-KR" sz="2800" dirty="0" err="1"/>
              <a:t>tiene</a:t>
            </a:r>
            <a:r>
              <a:rPr lang="en-US" altLang="ko-KR" sz="2800" dirty="0"/>
              <a:t> </a:t>
            </a:r>
            <a:r>
              <a:rPr lang="en-US" altLang="ko-KR" sz="2800" dirty="0" err="1"/>
              <a:t>que</a:t>
            </a:r>
            <a:r>
              <a:rPr lang="en-US" altLang="ko-KR" sz="2800" dirty="0"/>
              <a:t> </a:t>
            </a:r>
            <a:r>
              <a:rPr lang="en-US" altLang="ko-KR" sz="2800" dirty="0" err="1"/>
              <a:t>ver</a:t>
            </a:r>
            <a:r>
              <a:rPr lang="en-US" altLang="ko-KR" sz="2800" dirty="0"/>
              <a:t> con la </a:t>
            </a:r>
            <a:r>
              <a:rPr lang="en-US" altLang="ko-KR" sz="2800" dirty="0" err="1"/>
              <a:t>popularidad</a:t>
            </a:r>
            <a:r>
              <a:rPr lang="en-US" altLang="ko-KR" sz="2800" dirty="0"/>
              <a:t>, </a:t>
            </a:r>
            <a:r>
              <a:rPr lang="en-US" altLang="ko-KR" sz="2800" dirty="0" err="1"/>
              <a:t>pero</a:t>
            </a:r>
            <a:r>
              <a:rPr lang="en-US" altLang="ko-KR" sz="2800" dirty="0"/>
              <a:t> </a:t>
            </a:r>
            <a:r>
              <a:rPr lang="en-US" altLang="ko-KR" sz="2800" dirty="0" err="1"/>
              <a:t>durante</a:t>
            </a:r>
            <a:r>
              <a:rPr lang="en-US" altLang="ko-KR" sz="2800" dirty="0"/>
              <a:t> un </a:t>
            </a:r>
            <a:r>
              <a:rPr lang="en-US" altLang="ko-KR" sz="2800" dirty="0" err="1"/>
              <a:t>período</a:t>
            </a:r>
            <a:r>
              <a:rPr lang="en-US" altLang="ko-KR" sz="2800" dirty="0"/>
              <a:t> </a:t>
            </a:r>
            <a:r>
              <a:rPr lang="en-US" altLang="ko-KR" sz="2800" dirty="0" err="1"/>
              <a:t>más</a:t>
            </a:r>
            <a:r>
              <a:rPr lang="en-US" altLang="ko-KR" sz="2800" dirty="0"/>
              <a:t> largo, </a:t>
            </a:r>
            <a:r>
              <a:rPr lang="en-US" altLang="ko-KR" sz="2800" dirty="0" err="1"/>
              <a:t>tal</a:t>
            </a:r>
            <a:r>
              <a:rPr lang="en-US" altLang="ko-KR" sz="2800" dirty="0"/>
              <a:t> </a:t>
            </a:r>
            <a:r>
              <a:rPr lang="en-US" altLang="ko-KR" sz="2800" dirty="0" err="1"/>
              <a:t>vez</a:t>
            </a:r>
            <a:r>
              <a:rPr lang="en-US" altLang="ko-KR" sz="2800" dirty="0"/>
              <a:t> </a:t>
            </a:r>
            <a:r>
              <a:rPr lang="en-US" altLang="ko-KR" sz="2800" dirty="0" err="1"/>
              <a:t>una</a:t>
            </a:r>
            <a:r>
              <a:rPr lang="en-US" altLang="ko-KR" sz="2800" dirty="0"/>
              <a:t> </a:t>
            </a:r>
            <a:r>
              <a:rPr lang="en-US" altLang="ko-KR" sz="2800" dirty="0" err="1" smtClean="0"/>
              <a:t>semana</a:t>
            </a:r>
            <a:r>
              <a:rPr lang="en-US" altLang="ko-KR" sz="2800" dirty="0" smtClean="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48</a:t>
            </a:r>
            <a:endParaRPr lang="en-US" sz="1600" dirty="0"/>
          </a:p>
        </p:txBody>
      </p:sp>
      <p:pic>
        <p:nvPicPr>
          <p:cNvPr id="6" name="Imagen 5"/>
          <p:cNvPicPr>
            <a:picLocks noChangeAspect="1"/>
          </p:cNvPicPr>
          <p:nvPr/>
        </p:nvPicPr>
        <p:blipFill>
          <a:blip r:embed="rId2"/>
          <a:stretch>
            <a:fillRect/>
          </a:stretch>
        </p:blipFill>
        <p:spPr>
          <a:xfrm>
            <a:off x="1097279" y="3704325"/>
            <a:ext cx="9967669" cy="1480260"/>
          </a:xfrm>
          <a:prstGeom prst="rect">
            <a:avLst/>
          </a:prstGeom>
        </p:spPr>
      </p:pic>
      <p:pic>
        <p:nvPicPr>
          <p:cNvPr id="7" name="Imagen 6"/>
          <p:cNvPicPr>
            <a:picLocks noChangeAspect="1"/>
          </p:cNvPicPr>
          <p:nvPr/>
        </p:nvPicPr>
        <p:blipFill>
          <a:blip r:embed="rId3"/>
          <a:stretch>
            <a:fillRect/>
          </a:stretch>
        </p:blipFill>
        <p:spPr>
          <a:xfrm>
            <a:off x="1097280" y="5319287"/>
            <a:ext cx="9967669" cy="1474091"/>
          </a:xfrm>
          <a:prstGeom prst="rect">
            <a:avLst/>
          </a:prstGeom>
        </p:spPr>
      </p:pic>
    </p:spTree>
    <p:extLst>
      <p:ext uri="{BB962C8B-B14F-4D97-AF65-F5344CB8AC3E}">
        <p14:creationId xmlns:p14="http://schemas.microsoft.com/office/powerpoint/2010/main" val="19161096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770400" y="1956391"/>
            <a:ext cx="10385280" cy="2710476"/>
          </a:xfrm>
        </p:spPr>
        <p:txBody>
          <a:bodyPr>
            <a:normAutofit fontScale="85000" lnSpcReduction="20000"/>
          </a:bodyPr>
          <a:lstStyle/>
          <a:p>
            <a:r>
              <a:rPr lang="en-US" altLang="ko-KR" sz="2800" dirty="0"/>
              <a:t>RECOMENDACIONES</a:t>
            </a:r>
          </a:p>
          <a:p>
            <a:r>
              <a:rPr lang="en-US" altLang="ko-KR" sz="2800" dirty="0"/>
              <a:t>La </a:t>
            </a:r>
            <a:r>
              <a:rPr lang="en-US" altLang="ko-KR" sz="2800" dirty="0" err="1"/>
              <a:t>cuarta</a:t>
            </a:r>
            <a:r>
              <a:rPr lang="en-US" altLang="ko-KR" sz="2800" dirty="0"/>
              <a:t> </a:t>
            </a:r>
            <a:r>
              <a:rPr lang="en-US" altLang="ko-KR" sz="2800" dirty="0" err="1"/>
              <a:t>fila</a:t>
            </a:r>
            <a:r>
              <a:rPr lang="en-US" altLang="ko-KR" sz="2800" dirty="0"/>
              <a:t> </a:t>
            </a:r>
            <a:r>
              <a:rPr lang="en-US" altLang="ko-KR" sz="2800" dirty="0" err="1"/>
              <a:t>es</a:t>
            </a:r>
            <a:r>
              <a:rPr lang="en-US" altLang="ko-KR" sz="2800" dirty="0"/>
              <a:t> la </a:t>
            </a:r>
            <a:r>
              <a:rPr lang="en-US" altLang="ko-KR" sz="2800" dirty="0" err="1"/>
              <a:t>lista</a:t>
            </a:r>
            <a:r>
              <a:rPr lang="en-US" altLang="ko-KR" sz="2800" dirty="0"/>
              <a:t> de </a:t>
            </a:r>
            <a:r>
              <a:rPr lang="en-US" altLang="ko-KR" sz="2800" dirty="0" err="1"/>
              <a:t>las</a:t>
            </a:r>
            <a:r>
              <a:rPr lang="en-US" altLang="ko-KR" sz="2800" dirty="0"/>
              <a:t> </a:t>
            </a:r>
            <a:r>
              <a:rPr lang="en-US" altLang="ko-KR" sz="2800" dirty="0" err="1"/>
              <a:t>mejores</a:t>
            </a:r>
            <a:r>
              <a:rPr lang="en-US" altLang="ko-KR" sz="2800" dirty="0"/>
              <a:t> </a:t>
            </a:r>
            <a:r>
              <a:rPr lang="en-US" altLang="ko-KR" sz="2800" dirty="0" err="1"/>
              <a:t>opciones</a:t>
            </a:r>
            <a:r>
              <a:rPr lang="en-US" altLang="ko-KR" sz="2800" dirty="0"/>
              <a:t> para el </a:t>
            </a:r>
            <a:r>
              <a:rPr lang="en-US" altLang="ko-KR" sz="2800" dirty="0" err="1"/>
              <a:t>usuario</a:t>
            </a:r>
            <a:r>
              <a:rPr lang="en-US" altLang="ko-KR" sz="2800" dirty="0"/>
              <a:t>, </a:t>
            </a:r>
            <a:r>
              <a:rPr lang="en-US" altLang="ko-KR" sz="2800" dirty="0" err="1"/>
              <a:t>que</a:t>
            </a:r>
            <a:r>
              <a:rPr lang="en-US" altLang="ko-KR" sz="2800" dirty="0"/>
              <a:t> </a:t>
            </a:r>
            <a:r>
              <a:rPr lang="en-US" altLang="ko-KR" sz="2800" dirty="0" err="1"/>
              <a:t>coinciden</a:t>
            </a:r>
            <a:r>
              <a:rPr lang="en-US" altLang="ko-KR" sz="2800" dirty="0"/>
              <a:t> con </a:t>
            </a:r>
            <a:r>
              <a:rPr lang="en-US" altLang="ko-KR" sz="2800" dirty="0" err="1"/>
              <a:t>su</a:t>
            </a:r>
            <a:r>
              <a:rPr lang="en-US" altLang="ko-KR" sz="2800" dirty="0"/>
              <a:t> </a:t>
            </a:r>
            <a:r>
              <a:rPr lang="en-US" altLang="ko-KR" sz="2800" dirty="0" err="1"/>
              <a:t>perfil</a:t>
            </a:r>
            <a:r>
              <a:rPr lang="en-US" altLang="ko-KR" sz="2800" dirty="0"/>
              <a:t>. </a:t>
            </a:r>
            <a:r>
              <a:rPr lang="en-US" altLang="ko-KR" sz="2800" dirty="0" err="1"/>
              <a:t>Esta</a:t>
            </a:r>
            <a:r>
              <a:rPr lang="en-US" altLang="ko-KR" sz="2800" dirty="0"/>
              <a:t> </a:t>
            </a:r>
            <a:r>
              <a:rPr lang="en-US" altLang="ko-KR" sz="2800" dirty="0" err="1"/>
              <a:t>lista</a:t>
            </a:r>
            <a:r>
              <a:rPr lang="en-US" altLang="ko-KR" sz="2800" dirty="0"/>
              <a:t> </a:t>
            </a:r>
            <a:r>
              <a:rPr lang="en-US" altLang="ko-KR" sz="2800" dirty="0" err="1"/>
              <a:t>contiene</a:t>
            </a:r>
            <a:r>
              <a:rPr lang="en-US" altLang="ko-KR" sz="2800" dirty="0"/>
              <a:t> lo </a:t>
            </a:r>
            <a:r>
              <a:rPr lang="en-US" altLang="ko-KR" sz="2800" dirty="0" err="1"/>
              <a:t>que</a:t>
            </a:r>
            <a:r>
              <a:rPr lang="en-US" altLang="ko-KR" sz="2800" dirty="0"/>
              <a:t> la </a:t>
            </a:r>
            <a:r>
              <a:rPr lang="en-US" altLang="ko-KR" sz="2800" dirty="0" err="1"/>
              <a:t>mayoría</a:t>
            </a:r>
            <a:r>
              <a:rPr lang="en-US" altLang="ko-KR" sz="2800" dirty="0"/>
              <a:t> de la </a:t>
            </a:r>
            <a:r>
              <a:rPr lang="en-US" altLang="ko-KR" sz="2800" dirty="0" err="1"/>
              <a:t>gente</a:t>
            </a:r>
            <a:r>
              <a:rPr lang="en-US" altLang="ko-KR" sz="2800" dirty="0"/>
              <a:t> </a:t>
            </a:r>
            <a:r>
              <a:rPr lang="en-US" altLang="ko-KR" sz="2800" dirty="0" err="1"/>
              <a:t>llamaría</a:t>
            </a:r>
            <a:r>
              <a:rPr lang="en-US" altLang="ko-KR" sz="2800" dirty="0"/>
              <a:t> </a:t>
            </a:r>
            <a:r>
              <a:rPr lang="en-US" altLang="ko-KR" sz="2800" dirty="0" err="1"/>
              <a:t>recomendaciones</a:t>
            </a:r>
            <a:r>
              <a:rPr lang="en-US" altLang="ko-KR" sz="2800" dirty="0"/>
              <a:t>. </a:t>
            </a:r>
            <a:r>
              <a:rPr lang="en-US" altLang="ko-KR" sz="2800" dirty="0" err="1"/>
              <a:t>Muestra</a:t>
            </a:r>
            <a:r>
              <a:rPr lang="en-US" altLang="ko-KR" sz="2800" dirty="0"/>
              <a:t> lo </a:t>
            </a:r>
            <a:r>
              <a:rPr lang="en-US" altLang="ko-KR" sz="2800" dirty="0" err="1"/>
              <a:t>que</a:t>
            </a:r>
            <a:r>
              <a:rPr lang="en-US" altLang="ko-KR" sz="2800" dirty="0"/>
              <a:t> el </a:t>
            </a:r>
            <a:r>
              <a:rPr lang="en-US" altLang="ko-KR" sz="2800" dirty="0" err="1"/>
              <a:t>sistema</a:t>
            </a:r>
            <a:r>
              <a:rPr lang="en-US" altLang="ko-KR" sz="2800" dirty="0"/>
              <a:t> de </a:t>
            </a:r>
            <a:r>
              <a:rPr lang="en-US" altLang="ko-KR" sz="2800" dirty="0" err="1"/>
              <a:t>recomendación</a:t>
            </a:r>
            <a:r>
              <a:rPr lang="en-US" altLang="ko-KR" sz="2800" dirty="0"/>
              <a:t> de Netflix </a:t>
            </a:r>
            <a:r>
              <a:rPr lang="en-US" altLang="ko-KR" sz="2800" dirty="0" err="1"/>
              <a:t>predice</a:t>
            </a:r>
            <a:r>
              <a:rPr lang="en-US" altLang="ko-KR" sz="2800" dirty="0"/>
              <a:t> lo </a:t>
            </a:r>
            <a:r>
              <a:rPr lang="en-US" altLang="ko-KR" sz="2800" dirty="0" err="1"/>
              <a:t>que</a:t>
            </a:r>
            <a:r>
              <a:rPr lang="en-US" altLang="ko-KR" sz="2800" dirty="0"/>
              <a:t> le </a:t>
            </a:r>
            <a:r>
              <a:rPr lang="en-US" altLang="ko-KR" sz="2800" dirty="0" err="1"/>
              <a:t>gustaría</a:t>
            </a:r>
            <a:r>
              <a:rPr lang="en-US" altLang="ko-KR" sz="2800" dirty="0"/>
              <a:t> </a:t>
            </a:r>
            <a:r>
              <a:rPr lang="en-US" altLang="ko-KR" sz="2800" dirty="0" err="1"/>
              <a:t>ver</a:t>
            </a:r>
            <a:r>
              <a:rPr lang="en-US" altLang="ko-KR" sz="2800" dirty="0"/>
              <a:t> a </a:t>
            </a:r>
            <a:r>
              <a:rPr lang="en-US" altLang="ko-KR" sz="2800" dirty="0" err="1"/>
              <a:t>continuación</a:t>
            </a:r>
            <a:r>
              <a:rPr lang="en-US" altLang="ko-KR" sz="2800" dirty="0"/>
              <a:t>: ‘Se </a:t>
            </a:r>
            <a:r>
              <a:rPr lang="en-US" altLang="ko-KR" sz="2800" dirty="0" err="1"/>
              <a:t>ve</a:t>
            </a:r>
            <a:r>
              <a:rPr lang="en-US" altLang="ko-KR" sz="2800" dirty="0"/>
              <a:t> </a:t>
            </a:r>
            <a:r>
              <a:rPr lang="en-US" altLang="ko-KR" sz="2800" dirty="0" err="1"/>
              <a:t>casi</a:t>
            </a:r>
            <a:r>
              <a:rPr lang="en-US" altLang="ko-KR" sz="2800" dirty="0"/>
              <a:t> </a:t>
            </a:r>
            <a:r>
              <a:rPr lang="en-US" altLang="ko-KR" sz="2800" dirty="0" err="1"/>
              <a:t>bien</a:t>
            </a:r>
            <a:r>
              <a:rPr lang="en-US" altLang="ko-KR" sz="2800" dirty="0"/>
              <a:t>. No me </a:t>
            </a:r>
            <a:r>
              <a:rPr lang="en-US" altLang="ko-KR" sz="2800" dirty="0" err="1"/>
              <a:t>gustan</a:t>
            </a:r>
            <a:r>
              <a:rPr lang="en-US" altLang="ko-KR" sz="2800" dirty="0"/>
              <a:t> </a:t>
            </a:r>
            <a:r>
              <a:rPr lang="en-US" altLang="ko-KR" sz="2800" dirty="0" err="1"/>
              <a:t>las</a:t>
            </a:r>
            <a:r>
              <a:rPr lang="en-US" altLang="ko-KR" sz="2800" dirty="0"/>
              <a:t> </a:t>
            </a:r>
            <a:r>
              <a:rPr lang="en-US" altLang="ko-KR" sz="2800" dirty="0" err="1"/>
              <a:t>películas</a:t>
            </a:r>
            <a:r>
              <a:rPr lang="en-US" altLang="ko-KR" sz="2800" dirty="0"/>
              <a:t> </a:t>
            </a:r>
            <a:r>
              <a:rPr lang="en-US" altLang="ko-KR" sz="2800" dirty="0" err="1"/>
              <a:t>sangrientas</a:t>
            </a:r>
            <a:r>
              <a:rPr lang="en-US" altLang="ko-KR" sz="2800" dirty="0"/>
              <a:t> , y </a:t>
            </a:r>
            <a:r>
              <a:rPr lang="en-US" altLang="ko-KR" sz="2800" dirty="0" err="1"/>
              <a:t>prefiero</a:t>
            </a:r>
            <a:r>
              <a:rPr lang="en-US" altLang="ko-KR" sz="2800" dirty="0"/>
              <a:t> no </a:t>
            </a:r>
            <a:r>
              <a:rPr lang="en-US" altLang="ko-KR" sz="2800" dirty="0" err="1"/>
              <a:t>ver</a:t>
            </a:r>
            <a:r>
              <a:rPr lang="en-US" altLang="ko-KR" sz="2800" dirty="0"/>
              <a:t> </a:t>
            </a:r>
            <a:r>
              <a:rPr lang="en-US" altLang="ko-KR" sz="2800" dirty="0" err="1"/>
              <a:t>ninguna</a:t>
            </a:r>
            <a:r>
              <a:rPr lang="en-US" altLang="ko-KR" sz="2800" dirty="0"/>
              <a:t> </a:t>
            </a:r>
            <a:r>
              <a:rPr lang="en-US" altLang="ko-KR" sz="2800" dirty="0" err="1"/>
              <a:t>disección</a:t>
            </a:r>
            <a:r>
              <a:rPr lang="en-US" altLang="ko-KR" sz="2800" dirty="0"/>
              <a:t> de </a:t>
            </a:r>
            <a:r>
              <a:rPr lang="en-US" altLang="ko-KR" sz="2800" dirty="0" err="1"/>
              <a:t>cuerpos</a:t>
            </a:r>
            <a:r>
              <a:rPr lang="en-US" altLang="ko-KR" sz="2800" dirty="0"/>
              <a:t>. No </a:t>
            </a:r>
            <a:r>
              <a:rPr lang="en-US" altLang="ko-KR" sz="2800" dirty="0" err="1"/>
              <a:t>todas</a:t>
            </a:r>
            <a:r>
              <a:rPr lang="en-US" altLang="ko-KR" sz="2800" dirty="0"/>
              <a:t> </a:t>
            </a:r>
            <a:r>
              <a:rPr lang="en-US" altLang="ko-KR" sz="2800" dirty="0" err="1"/>
              <a:t>las</a:t>
            </a:r>
            <a:r>
              <a:rPr lang="en-US" altLang="ko-KR" sz="2800" dirty="0"/>
              <a:t> </a:t>
            </a:r>
            <a:r>
              <a:rPr lang="en-US" altLang="ko-KR" sz="2800" dirty="0" err="1"/>
              <a:t>sugerencias</a:t>
            </a:r>
            <a:r>
              <a:rPr lang="en-US" altLang="ko-KR" sz="2800" dirty="0"/>
              <a:t> son de mi </a:t>
            </a:r>
            <a:r>
              <a:rPr lang="en-US" altLang="ko-KR" sz="2800" dirty="0" err="1"/>
              <a:t>agrado</a:t>
            </a:r>
            <a:r>
              <a:rPr lang="en-US" altLang="ko-KR" sz="2800" dirty="0"/>
              <a:t>, </a:t>
            </a:r>
            <a:r>
              <a:rPr lang="en-US" altLang="ko-KR" sz="2800" dirty="0" err="1"/>
              <a:t>pero</a:t>
            </a:r>
            <a:r>
              <a:rPr lang="en-US" altLang="ko-KR" sz="2800" dirty="0"/>
              <a:t> </a:t>
            </a:r>
            <a:r>
              <a:rPr lang="en-US" altLang="ko-KR" sz="2800" dirty="0" err="1"/>
              <a:t>supongo</a:t>
            </a:r>
            <a:r>
              <a:rPr lang="en-US" altLang="ko-KR" sz="2800" dirty="0"/>
              <a:t> </a:t>
            </a:r>
            <a:r>
              <a:rPr lang="en-US" altLang="ko-KR" sz="2800" dirty="0" err="1"/>
              <a:t>que</a:t>
            </a:r>
            <a:r>
              <a:rPr lang="en-US" altLang="ko-KR" sz="2800" dirty="0"/>
              <a:t> no </a:t>
            </a:r>
            <a:r>
              <a:rPr lang="en-US" altLang="ko-KR" sz="2800" dirty="0" err="1"/>
              <a:t>es</a:t>
            </a:r>
            <a:r>
              <a:rPr lang="en-US" altLang="ko-KR" sz="2800" dirty="0"/>
              <a:t> solo mi gusto lo </a:t>
            </a:r>
            <a:r>
              <a:rPr lang="en-US" altLang="ko-KR" sz="2800" dirty="0" err="1"/>
              <a:t>que</a:t>
            </a:r>
            <a:r>
              <a:rPr lang="en-US" altLang="ko-KR" sz="2800" dirty="0"/>
              <a:t> Netflix </a:t>
            </a:r>
            <a:r>
              <a:rPr lang="en-US" altLang="ko-KR" sz="2800" dirty="0" err="1"/>
              <a:t>usa</a:t>
            </a:r>
            <a:r>
              <a:rPr lang="en-US" altLang="ko-KR" sz="2800" dirty="0"/>
              <a:t> para </a:t>
            </a:r>
            <a:r>
              <a:rPr lang="en-US" altLang="ko-KR" sz="2800" dirty="0" err="1"/>
              <a:t>construir</a:t>
            </a:r>
            <a:r>
              <a:rPr lang="en-US" altLang="ko-KR" sz="2800" dirty="0"/>
              <a:t> </a:t>
            </a:r>
            <a:r>
              <a:rPr lang="en-US" altLang="ko-KR" sz="2800" dirty="0" err="1"/>
              <a:t>esta</a:t>
            </a:r>
            <a:r>
              <a:rPr lang="en-US" altLang="ko-KR" sz="2800" dirty="0"/>
              <a:t> </a:t>
            </a:r>
            <a:r>
              <a:rPr lang="en-US" altLang="ko-KR" sz="2800" dirty="0" err="1"/>
              <a:t>lista</a:t>
            </a:r>
            <a:r>
              <a:rPr lang="en-US" altLang="ko-KR" sz="2800" dirty="0"/>
              <a:t>. El </a:t>
            </a:r>
            <a:r>
              <a:rPr lang="en-US" altLang="ko-KR" sz="2800" dirty="0" err="1"/>
              <a:t>resto</a:t>
            </a:r>
            <a:r>
              <a:rPr lang="en-US" altLang="ko-KR" sz="2800" dirty="0"/>
              <a:t> de mi </a:t>
            </a:r>
            <a:r>
              <a:rPr lang="en-US" altLang="ko-KR" sz="2800" dirty="0" err="1"/>
              <a:t>hogar</a:t>
            </a:r>
            <a:r>
              <a:rPr lang="en-US" altLang="ko-KR" sz="2800" dirty="0"/>
              <a:t> </a:t>
            </a:r>
            <a:r>
              <a:rPr lang="en-US" altLang="ko-KR" sz="2800" dirty="0" err="1"/>
              <a:t>también</a:t>
            </a:r>
            <a:r>
              <a:rPr lang="en-US" altLang="ko-KR" sz="2800" dirty="0"/>
              <a:t> </a:t>
            </a:r>
            <a:r>
              <a:rPr lang="en-US" altLang="ko-KR" sz="2800" dirty="0" err="1"/>
              <a:t>ve</a:t>
            </a:r>
            <a:r>
              <a:rPr lang="en-US" altLang="ko-KR" sz="2800" dirty="0"/>
              <a:t> </a:t>
            </a:r>
            <a:r>
              <a:rPr lang="en-US" altLang="ko-KR" sz="2800" dirty="0" err="1"/>
              <a:t>contenido</a:t>
            </a:r>
            <a:r>
              <a:rPr lang="en-US" altLang="ko-KR" sz="2800" dirty="0"/>
              <a:t> </a:t>
            </a:r>
            <a:r>
              <a:rPr lang="en-US" altLang="ko-KR" sz="2800" dirty="0" err="1"/>
              <a:t>usando</a:t>
            </a:r>
            <a:r>
              <a:rPr lang="en-US" altLang="ko-KR" sz="2800" dirty="0"/>
              <a:t> mi </a:t>
            </a:r>
            <a:r>
              <a:rPr lang="en-US" altLang="ko-KR" sz="2800" dirty="0" err="1"/>
              <a:t>perfil</a:t>
            </a:r>
            <a:r>
              <a:rPr lang="en-US" altLang="ko-KR" sz="2800" dirty="0"/>
              <a:t> a </a:t>
            </a:r>
            <a:r>
              <a:rPr lang="en-US" altLang="ko-KR" sz="2800" dirty="0" err="1"/>
              <a:t>veces</a:t>
            </a:r>
            <a:r>
              <a:rPr lang="en-US" altLang="ko-KR" sz="2800" dirty="0"/>
              <a:t>’.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48</a:t>
            </a:r>
            <a:endParaRPr lang="en-US" sz="1600" dirty="0"/>
          </a:p>
        </p:txBody>
      </p:sp>
      <p:pic>
        <p:nvPicPr>
          <p:cNvPr id="5" name="Imagen 4"/>
          <p:cNvPicPr>
            <a:picLocks noChangeAspect="1"/>
          </p:cNvPicPr>
          <p:nvPr/>
        </p:nvPicPr>
        <p:blipFill rotWithShape="1">
          <a:blip r:embed="rId2"/>
          <a:srcRect t="7343" b="7228"/>
          <a:stretch/>
        </p:blipFill>
        <p:spPr>
          <a:xfrm>
            <a:off x="233680" y="4666867"/>
            <a:ext cx="11785600" cy="2126511"/>
          </a:xfrm>
          <a:prstGeom prst="rect">
            <a:avLst/>
          </a:prstGeom>
        </p:spPr>
      </p:pic>
    </p:spTree>
    <p:extLst>
      <p:ext uri="{BB962C8B-B14F-4D97-AF65-F5344CB8AC3E}">
        <p14:creationId xmlns:p14="http://schemas.microsoft.com/office/powerpoint/2010/main" val="390789418"/>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2424223"/>
            <a:ext cx="10058400" cy="3551195"/>
          </a:xfrm>
        </p:spPr>
        <p:txBody>
          <a:bodyPr>
            <a:normAutofit/>
          </a:bodyPr>
          <a:lstStyle/>
          <a:p>
            <a:r>
              <a:rPr lang="en-US" altLang="ko-KR" sz="2800" dirty="0" smtClean="0"/>
              <a:t>Los </a:t>
            </a:r>
            <a:r>
              <a:rPr lang="en-US" altLang="ko-KR" sz="2800" b="1" dirty="0" err="1"/>
              <a:t>perfiles</a:t>
            </a:r>
            <a:r>
              <a:rPr lang="en-US" altLang="ko-KR" sz="2800" dirty="0"/>
              <a:t> son la forma en </a:t>
            </a:r>
            <a:r>
              <a:rPr lang="en-US" altLang="ko-KR" sz="2800" dirty="0" err="1"/>
              <a:t>que</a:t>
            </a:r>
            <a:r>
              <a:rPr lang="en-US" altLang="ko-KR" sz="2800" dirty="0"/>
              <a:t> Netflix </a:t>
            </a:r>
            <a:r>
              <a:rPr lang="en-US" altLang="ko-KR" sz="2800" dirty="0" err="1"/>
              <a:t>permite</a:t>
            </a:r>
            <a:r>
              <a:rPr lang="en-US" altLang="ko-KR" sz="2800" dirty="0"/>
              <a:t> </a:t>
            </a:r>
            <a:r>
              <a:rPr lang="en-US" altLang="ko-KR" sz="2800" dirty="0" err="1"/>
              <a:t>que</a:t>
            </a:r>
            <a:r>
              <a:rPr lang="en-US" altLang="ko-KR" sz="2800" dirty="0"/>
              <a:t> el </a:t>
            </a:r>
            <a:r>
              <a:rPr lang="en-US" altLang="ko-KR" sz="2800" dirty="0" err="1"/>
              <a:t>usuario</a:t>
            </a:r>
            <a:r>
              <a:rPr lang="en-US" altLang="ko-KR" sz="2800" dirty="0"/>
              <a:t> actual </a:t>
            </a:r>
            <a:r>
              <a:rPr lang="en-US" altLang="ko-KR" sz="2800" dirty="0" err="1"/>
              <a:t>indique</a:t>
            </a:r>
            <a:r>
              <a:rPr lang="en-US" altLang="ko-KR" sz="2800" dirty="0"/>
              <a:t> </a:t>
            </a:r>
            <a:r>
              <a:rPr lang="en-US" altLang="ko-KR" sz="2800" dirty="0" err="1"/>
              <a:t>quién</a:t>
            </a:r>
            <a:r>
              <a:rPr lang="en-US" altLang="ko-KR" sz="2800" dirty="0"/>
              <a:t> </a:t>
            </a:r>
            <a:r>
              <a:rPr lang="en-US" altLang="ko-KR" sz="2800" dirty="0" err="1"/>
              <a:t>está</a:t>
            </a:r>
            <a:r>
              <a:rPr lang="en-US" altLang="ko-KR" sz="2800" dirty="0"/>
              <a:t> </a:t>
            </a:r>
            <a:r>
              <a:rPr lang="en-US" altLang="ko-KR" sz="2800" dirty="0" err="1"/>
              <a:t>mirando</a:t>
            </a:r>
            <a:r>
              <a:rPr lang="en-US" altLang="ko-KR" sz="2800" dirty="0"/>
              <a:t>. </a:t>
            </a:r>
            <a:endParaRPr lang="en-US" altLang="ko-KR" sz="2800" dirty="0" smtClean="0"/>
          </a:p>
          <a:p>
            <a:r>
              <a:rPr lang="en-US" altLang="ko-KR" sz="2800" dirty="0" smtClean="0"/>
              <a:t>Antes </a:t>
            </a:r>
            <a:r>
              <a:rPr lang="en-US" altLang="ko-KR" sz="2800" dirty="0"/>
              <a:t>de </a:t>
            </a:r>
            <a:r>
              <a:rPr lang="en-US" altLang="ko-KR" sz="2800" dirty="0" err="1" smtClean="0"/>
              <a:t>usar</a:t>
            </a:r>
            <a:r>
              <a:rPr lang="en-US" altLang="ko-KR" sz="2800" dirty="0" smtClean="0"/>
              <a:t> los </a:t>
            </a:r>
            <a:r>
              <a:rPr lang="en-US" altLang="ko-KR" sz="2800" dirty="0" err="1"/>
              <a:t>perfiles</a:t>
            </a:r>
            <a:r>
              <a:rPr lang="en-US" altLang="ko-KR" sz="2800" dirty="0"/>
              <a:t>, Netflix </a:t>
            </a:r>
            <a:r>
              <a:rPr lang="en-US" altLang="ko-KR" sz="2800" dirty="0" err="1" smtClean="0"/>
              <a:t>calculaba</a:t>
            </a:r>
            <a:r>
              <a:rPr lang="en-US" altLang="ko-KR" sz="2800" dirty="0" smtClean="0"/>
              <a:t> </a:t>
            </a:r>
            <a:r>
              <a:rPr lang="en-US" altLang="ko-KR" sz="2800" dirty="0" err="1" smtClean="0"/>
              <a:t>sus</a:t>
            </a:r>
            <a:r>
              <a:rPr lang="en-US" altLang="ko-KR" sz="2800" dirty="0" smtClean="0"/>
              <a:t> </a:t>
            </a:r>
            <a:r>
              <a:rPr lang="en-US" altLang="ko-KR" sz="2800" dirty="0" err="1"/>
              <a:t>recomendaciones</a:t>
            </a:r>
            <a:r>
              <a:rPr lang="en-US" altLang="ko-KR" sz="2800" dirty="0"/>
              <a:t> a un </a:t>
            </a:r>
            <a:r>
              <a:rPr lang="en-US" altLang="ko-KR" sz="2800" dirty="0" err="1"/>
              <a:t>hogar</a:t>
            </a:r>
            <a:r>
              <a:rPr lang="en-US" altLang="ko-KR" sz="2800" dirty="0"/>
              <a:t> en </a:t>
            </a:r>
            <a:r>
              <a:rPr lang="en-US" altLang="ko-KR" sz="2800" dirty="0" err="1"/>
              <a:t>lugar</a:t>
            </a:r>
            <a:r>
              <a:rPr lang="en-US" altLang="ko-KR" sz="2800" dirty="0"/>
              <a:t> de a </a:t>
            </a:r>
            <a:r>
              <a:rPr lang="en-US" altLang="ko-KR" sz="2800" dirty="0" err="1"/>
              <a:t>una</a:t>
            </a:r>
            <a:r>
              <a:rPr lang="en-US" altLang="ko-KR" sz="2800" dirty="0"/>
              <a:t> sola </a:t>
            </a:r>
            <a:r>
              <a:rPr lang="en-US" altLang="ko-KR" sz="2800" dirty="0" smtClean="0"/>
              <a:t>persona. </a:t>
            </a:r>
            <a:r>
              <a:rPr lang="en-US" altLang="ko-KR" sz="2800" dirty="0" err="1" smtClean="0"/>
              <a:t>Intentó</a:t>
            </a:r>
            <a:r>
              <a:rPr lang="en-US" altLang="ko-KR" sz="2800" dirty="0" smtClean="0"/>
              <a:t> </a:t>
            </a:r>
            <a:r>
              <a:rPr lang="en-US" altLang="ko-KR" sz="2800" dirty="0" err="1"/>
              <a:t>mostrar</a:t>
            </a:r>
            <a:r>
              <a:rPr lang="en-US" altLang="ko-KR" sz="2800" dirty="0"/>
              <a:t> </a:t>
            </a:r>
            <a:r>
              <a:rPr lang="en-US" altLang="ko-KR" sz="2800" dirty="0" err="1"/>
              <a:t>siempre</a:t>
            </a:r>
            <a:r>
              <a:rPr lang="en-US" altLang="ko-KR" sz="2800" dirty="0"/>
              <a:t> </a:t>
            </a:r>
            <a:r>
              <a:rPr lang="en-US" altLang="ko-KR" sz="2800" dirty="0" err="1"/>
              <a:t>algo</a:t>
            </a:r>
            <a:r>
              <a:rPr lang="en-US" altLang="ko-KR" sz="2800" dirty="0"/>
              <a:t> para </a:t>
            </a:r>
            <a:r>
              <a:rPr lang="en-US" altLang="ko-KR" sz="2800" dirty="0" err="1"/>
              <a:t>mamá</a:t>
            </a:r>
            <a:r>
              <a:rPr lang="en-US" altLang="ko-KR" sz="2800" dirty="0"/>
              <a:t>, </a:t>
            </a:r>
            <a:r>
              <a:rPr lang="en-US" altLang="ko-KR" sz="2800" dirty="0" err="1"/>
              <a:t>papá</a:t>
            </a:r>
            <a:r>
              <a:rPr lang="en-US" altLang="ko-KR" sz="2800" dirty="0"/>
              <a:t> e </a:t>
            </a:r>
            <a:r>
              <a:rPr lang="en-US" altLang="ko-KR" sz="2800" dirty="0" err="1"/>
              <a:t>hijos</a:t>
            </a:r>
            <a:r>
              <a:rPr lang="en-US" altLang="ko-KR" sz="2800" dirty="0"/>
              <a:t>. </a:t>
            </a:r>
            <a:r>
              <a:rPr lang="en-US" altLang="ko-KR" sz="2800" dirty="0" smtClean="0"/>
              <a:t>Netflix ha </a:t>
            </a:r>
            <a:r>
              <a:rPr lang="en-US" altLang="ko-KR" sz="2800" dirty="0" err="1"/>
              <a:t>eliminado</a:t>
            </a:r>
            <a:r>
              <a:rPr lang="en-US" altLang="ko-KR" sz="2800" dirty="0"/>
              <a:t> </a:t>
            </a:r>
            <a:r>
              <a:rPr lang="en-US" altLang="ko-KR" sz="2800" dirty="0" err="1"/>
              <a:t>eso</a:t>
            </a:r>
            <a:r>
              <a:rPr lang="en-US" altLang="ko-KR" sz="2800" dirty="0"/>
              <a:t>, </a:t>
            </a:r>
            <a:r>
              <a:rPr lang="en-US" altLang="ko-KR" sz="2800" dirty="0" err="1"/>
              <a:t>así</a:t>
            </a:r>
            <a:r>
              <a:rPr lang="en-US" altLang="ko-KR" sz="2800" dirty="0"/>
              <a:t> </a:t>
            </a:r>
            <a:r>
              <a:rPr lang="en-US" altLang="ko-KR" sz="2800" dirty="0" err="1"/>
              <a:t>que</a:t>
            </a:r>
            <a:r>
              <a:rPr lang="en-US" altLang="ko-KR" sz="2800" dirty="0"/>
              <a:t> </a:t>
            </a:r>
            <a:r>
              <a:rPr lang="en-US" altLang="ko-KR" sz="2800" dirty="0" err="1"/>
              <a:t>ahora</a:t>
            </a:r>
            <a:r>
              <a:rPr lang="en-US" altLang="ko-KR" sz="2800" dirty="0"/>
              <a:t> </a:t>
            </a:r>
            <a:r>
              <a:rPr lang="en-US" altLang="ko-KR" sz="2800" dirty="0" err="1" smtClean="0"/>
              <a:t>las</a:t>
            </a:r>
            <a:r>
              <a:rPr lang="en-US" altLang="ko-KR" sz="2800" dirty="0" smtClean="0"/>
              <a:t> </a:t>
            </a:r>
            <a:r>
              <a:rPr lang="en-US" altLang="ko-KR" sz="2800" dirty="0" err="1" smtClean="0"/>
              <a:t>listas</a:t>
            </a:r>
            <a:r>
              <a:rPr lang="en-US" altLang="ko-KR" sz="2800" dirty="0" smtClean="0"/>
              <a:t> </a:t>
            </a:r>
            <a:r>
              <a:rPr lang="en-US" altLang="ko-KR" sz="2800" dirty="0"/>
              <a:t>no </a:t>
            </a:r>
            <a:r>
              <a:rPr lang="en-US" altLang="ko-KR" sz="2800" dirty="0" err="1" smtClean="0"/>
              <a:t>incluyen</a:t>
            </a:r>
            <a:r>
              <a:rPr lang="en-US" altLang="ko-KR" sz="2800" dirty="0" smtClean="0"/>
              <a:t> </a:t>
            </a:r>
            <a:r>
              <a:rPr lang="en-US" altLang="ko-KR" sz="2800" dirty="0" err="1"/>
              <a:t>ningún</a:t>
            </a:r>
            <a:r>
              <a:rPr lang="en-US" altLang="ko-KR" sz="2800" dirty="0"/>
              <a:t> </a:t>
            </a:r>
            <a:r>
              <a:rPr lang="en-US" altLang="ko-KR" sz="2800" dirty="0" err="1"/>
              <a:t>programa</a:t>
            </a:r>
            <a:r>
              <a:rPr lang="en-US" altLang="ko-KR" sz="2800" dirty="0"/>
              <a:t> para </a:t>
            </a:r>
            <a:r>
              <a:rPr lang="en-US" altLang="ko-KR" sz="2800" dirty="0" err="1" smtClean="0"/>
              <a:t>niños</a:t>
            </a:r>
            <a:r>
              <a:rPr lang="en-US" altLang="ko-KR" sz="2800" dirty="0" smtClean="0"/>
              <a:t> </a:t>
            </a:r>
            <a:r>
              <a:rPr lang="en-US" altLang="ko-KR" sz="2800" dirty="0" err="1" smtClean="0"/>
              <a:t>si</a:t>
            </a:r>
            <a:r>
              <a:rPr lang="en-US" altLang="ko-KR" sz="2800" dirty="0" smtClean="0"/>
              <a:t> </a:t>
            </a:r>
            <a:r>
              <a:rPr lang="en-US" altLang="ko-KR" sz="2800" dirty="0" err="1" smtClean="0"/>
              <a:t>quien</a:t>
            </a:r>
            <a:r>
              <a:rPr lang="en-US" altLang="ko-KR" sz="2800" dirty="0" smtClean="0"/>
              <a:t> </a:t>
            </a:r>
            <a:r>
              <a:rPr lang="en-US" altLang="ko-KR" sz="2800" dirty="0" err="1" smtClean="0"/>
              <a:t>mira</a:t>
            </a:r>
            <a:r>
              <a:rPr lang="en-US" altLang="ko-KR" sz="2800" dirty="0" smtClean="0"/>
              <a:t> </a:t>
            </a:r>
            <a:r>
              <a:rPr lang="en-US" altLang="ko-KR" sz="2800" dirty="0" err="1" smtClean="0"/>
              <a:t>es</a:t>
            </a:r>
            <a:r>
              <a:rPr lang="en-US" altLang="ko-KR" sz="2800" dirty="0" smtClean="0"/>
              <a:t> </a:t>
            </a:r>
            <a:r>
              <a:rPr lang="en-US" altLang="ko-KR" sz="2800" dirty="0" err="1" smtClean="0"/>
              <a:t>una</a:t>
            </a:r>
            <a:r>
              <a:rPr lang="en-US" altLang="ko-KR" sz="2800" dirty="0" smtClean="0"/>
              <a:t> </a:t>
            </a:r>
            <a:r>
              <a:rPr lang="en-US" altLang="ko-KR" sz="2800" dirty="0" err="1" smtClean="0"/>
              <a:t>ama</a:t>
            </a:r>
            <a:r>
              <a:rPr lang="en-US" altLang="ko-KR" sz="2800" dirty="0" smtClean="0"/>
              <a:t> de casa.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50</a:t>
            </a:r>
            <a:endParaRPr lang="en-US" sz="1600" dirty="0"/>
          </a:p>
        </p:txBody>
      </p:sp>
    </p:spTree>
    <p:extLst>
      <p:ext uri="{BB962C8B-B14F-4D97-AF65-F5344CB8AC3E}">
        <p14:creationId xmlns:p14="http://schemas.microsoft.com/office/powerpoint/2010/main" val="992755800"/>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956391"/>
            <a:ext cx="10058400" cy="4019027"/>
          </a:xfrm>
        </p:spPr>
        <p:txBody>
          <a:bodyPr>
            <a:normAutofit fontScale="92500" lnSpcReduction="20000"/>
          </a:bodyPr>
          <a:lstStyle/>
          <a:p>
            <a:r>
              <a:rPr lang="en-US" altLang="ko-KR" sz="2800" dirty="0" err="1"/>
              <a:t>O</a:t>
            </a:r>
            <a:r>
              <a:rPr lang="en-US" altLang="ko-KR" sz="2800" dirty="0" err="1" smtClean="0"/>
              <a:t>tras</a:t>
            </a:r>
            <a:r>
              <a:rPr lang="en-US" altLang="ko-KR" sz="2800" dirty="0" smtClean="0"/>
              <a:t> </a:t>
            </a:r>
            <a:r>
              <a:rPr lang="en-US" altLang="ko-KR" sz="2800" dirty="0" err="1"/>
              <a:t>compañías</a:t>
            </a:r>
            <a:r>
              <a:rPr lang="en-US" altLang="ko-KR" sz="2800" dirty="0"/>
              <a:t> </a:t>
            </a:r>
            <a:r>
              <a:rPr lang="en-US" altLang="ko-KR" sz="2800" dirty="0" err="1"/>
              <a:t>están</a:t>
            </a:r>
            <a:r>
              <a:rPr lang="en-US" altLang="ko-KR" sz="2800" dirty="0"/>
              <a:t> </a:t>
            </a:r>
            <a:r>
              <a:rPr lang="en-US" altLang="ko-KR" sz="2800" dirty="0" err="1"/>
              <a:t>trabajando</a:t>
            </a:r>
            <a:r>
              <a:rPr lang="en-US" altLang="ko-KR" sz="2800" dirty="0"/>
              <a:t> en </a:t>
            </a:r>
            <a:r>
              <a:rPr lang="en-US" altLang="ko-KR" sz="2800" dirty="0" err="1"/>
              <a:t>soluciones</a:t>
            </a:r>
            <a:r>
              <a:rPr lang="en-US" altLang="ko-KR" sz="2800" dirty="0"/>
              <a:t> </a:t>
            </a:r>
            <a:r>
              <a:rPr lang="en-US" altLang="ko-KR" sz="2800" dirty="0" err="1"/>
              <a:t>que</a:t>
            </a:r>
            <a:r>
              <a:rPr lang="en-US" altLang="ko-KR" sz="2800" dirty="0"/>
              <a:t> le </a:t>
            </a:r>
            <a:r>
              <a:rPr lang="en-US" altLang="ko-KR" sz="2800" dirty="0" err="1" smtClean="0"/>
              <a:t>permite</a:t>
            </a:r>
            <a:r>
              <a:rPr lang="en-US" altLang="ko-KR" sz="2800" dirty="0" smtClean="0"/>
              <a:t> </a:t>
            </a:r>
            <a:r>
              <a:rPr lang="en-US" altLang="ko-KR" sz="2800" dirty="0" err="1"/>
              <a:t>decirle</a:t>
            </a:r>
            <a:r>
              <a:rPr lang="en-US" altLang="ko-KR" sz="2800" dirty="0"/>
              <a:t> al </a:t>
            </a:r>
            <a:r>
              <a:rPr lang="en-US" altLang="ko-KR" sz="2800" dirty="0" err="1"/>
              <a:t>sistema</a:t>
            </a:r>
            <a:r>
              <a:rPr lang="en-US" altLang="ko-KR" sz="2800" dirty="0"/>
              <a:t> </a:t>
            </a:r>
            <a:r>
              <a:rPr lang="en-US" altLang="ko-KR" sz="2800" dirty="0" err="1"/>
              <a:t>que</a:t>
            </a:r>
            <a:r>
              <a:rPr lang="en-US" altLang="ko-KR" sz="2800" dirty="0"/>
              <a:t> </a:t>
            </a:r>
            <a:r>
              <a:rPr lang="en-US" altLang="ko-KR" sz="2800" dirty="0" err="1"/>
              <a:t>otras</a:t>
            </a:r>
            <a:r>
              <a:rPr lang="en-US" altLang="ko-KR" sz="2800" dirty="0"/>
              <a:t> personas </a:t>
            </a:r>
            <a:r>
              <a:rPr lang="en-US" altLang="ko-KR" sz="2800" dirty="0" err="1"/>
              <a:t>también</a:t>
            </a:r>
            <a:r>
              <a:rPr lang="en-US" altLang="ko-KR" sz="2800" dirty="0"/>
              <a:t> </a:t>
            </a:r>
            <a:r>
              <a:rPr lang="en-US" altLang="ko-KR" sz="2800" dirty="0" err="1"/>
              <a:t>están</a:t>
            </a:r>
            <a:r>
              <a:rPr lang="en-US" altLang="ko-KR" sz="2800" dirty="0"/>
              <a:t> </a:t>
            </a:r>
            <a:r>
              <a:rPr lang="en-US" altLang="ko-KR" sz="2800" dirty="0" err="1"/>
              <a:t>mirando</a:t>
            </a:r>
            <a:r>
              <a:rPr lang="en-US" altLang="ko-KR" sz="2800" dirty="0"/>
              <a:t>. </a:t>
            </a:r>
            <a:endParaRPr lang="en-US" altLang="ko-KR" sz="2800" dirty="0" smtClean="0"/>
          </a:p>
          <a:p>
            <a:r>
              <a:rPr lang="en-US" altLang="ko-KR" sz="2800" dirty="0" err="1" smtClean="0"/>
              <a:t>Esto</a:t>
            </a:r>
            <a:r>
              <a:rPr lang="en-US" altLang="ko-KR" sz="2800" dirty="0" smtClean="0"/>
              <a:t> </a:t>
            </a:r>
            <a:r>
              <a:rPr lang="en-US" altLang="ko-KR" sz="2800" dirty="0" err="1"/>
              <a:t>es</a:t>
            </a:r>
            <a:r>
              <a:rPr lang="en-US" altLang="ko-KR" sz="2800" dirty="0"/>
              <a:t> para </a:t>
            </a:r>
            <a:r>
              <a:rPr lang="en-US" altLang="ko-KR" sz="2800" dirty="0" err="1"/>
              <a:t>permitir</a:t>
            </a:r>
            <a:r>
              <a:rPr lang="en-US" altLang="ko-KR" sz="2800" dirty="0"/>
              <a:t> </a:t>
            </a:r>
            <a:r>
              <a:rPr lang="en-US" altLang="ko-KR" sz="2800" dirty="0" err="1"/>
              <a:t>que</a:t>
            </a:r>
            <a:r>
              <a:rPr lang="en-US" altLang="ko-KR" sz="2800" dirty="0"/>
              <a:t> el </a:t>
            </a:r>
            <a:r>
              <a:rPr lang="en-US" altLang="ko-KR" sz="2800" dirty="0" err="1"/>
              <a:t>servicio</a:t>
            </a:r>
            <a:r>
              <a:rPr lang="en-US" altLang="ko-KR" sz="2800" dirty="0"/>
              <a:t> </a:t>
            </a:r>
            <a:r>
              <a:rPr lang="en-US" altLang="ko-KR" sz="2800" dirty="0" err="1"/>
              <a:t>entregue</a:t>
            </a:r>
            <a:r>
              <a:rPr lang="en-US" altLang="ko-KR" sz="2800" dirty="0"/>
              <a:t> </a:t>
            </a:r>
            <a:r>
              <a:rPr lang="en-US" altLang="ko-KR" sz="2800" dirty="0" err="1"/>
              <a:t>recomendaciones</a:t>
            </a:r>
            <a:r>
              <a:rPr lang="en-US" altLang="ko-KR" sz="2800" dirty="0"/>
              <a:t> para </a:t>
            </a:r>
            <a:r>
              <a:rPr lang="en-US" altLang="ko-KR" sz="2800" dirty="0" err="1"/>
              <a:t>todos</a:t>
            </a:r>
            <a:r>
              <a:rPr lang="en-US" altLang="ko-KR" sz="2800" dirty="0"/>
              <a:t> los </a:t>
            </a:r>
            <a:r>
              <a:rPr lang="en-US" altLang="ko-KR" sz="2800" dirty="0" err="1"/>
              <a:t>miembros</a:t>
            </a:r>
            <a:r>
              <a:rPr lang="en-US" altLang="ko-KR" sz="2800" dirty="0"/>
              <a:t> de la </a:t>
            </a:r>
            <a:r>
              <a:rPr lang="en-US" altLang="ko-KR" sz="2800" dirty="0" err="1"/>
              <a:t>audiencia</a:t>
            </a:r>
            <a:r>
              <a:rPr lang="en-US" altLang="ko-KR" sz="2800" dirty="0"/>
              <a:t>. </a:t>
            </a:r>
            <a:r>
              <a:rPr lang="en-US" altLang="ko-KR" sz="2800" dirty="0" err="1" smtClean="0"/>
              <a:t>Esto</a:t>
            </a:r>
            <a:r>
              <a:rPr lang="en-US" altLang="ko-KR" sz="2800" dirty="0" smtClean="0"/>
              <a:t> no se </a:t>
            </a:r>
            <a:r>
              <a:rPr lang="en-US" altLang="ko-KR" sz="2800" dirty="0" err="1" smtClean="0"/>
              <a:t>est</a:t>
            </a:r>
            <a:r>
              <a:rPr lang="es-ES" altLang="ko-KR" sz="2800" dirty="0" smtClean="0"/>
              <a:t>á aplicando para juegos</a:t>
            </a:r>
            <a:r>
              <a:rPr lang="en-US" altLang="ko-KR" sz="2800" dirty="0" smtClean="0"/>
              <a:t>. </a:t>
            </a:r>
          </a:p>
          <a:p>
            <a:r>
              <a:rPr lang="en-US" altLang="ko-KR" sz="2800" dirty="0" smtClean="0"/>
              <a:t>Microsoft </a:t>
            </a:r>
            <a:r>
              <a:rPr lang="en-US" altLang="ko-KR" sz="2800" dirty="0"/>
              <a:t>Kinect </a:t>
            </a:r>
            <a:r>
              <a:rPr lang="en-US" altLang="ko-KR" sz="2800" dirty="0" err="1"/>
              <a:t>podría</a:t>
            </a:r>
            <a:r>
              <a:rPr lang="en-US" altLang="ko-KR" sz="2800" dirty="0"/>
              <a:t> </a:t>
            </a:r>
            <a:r>
              <a:rPr lang="en-US" altLang="ko-KR" sz="2800" dirty="0" err="1"/>
              <a:t>reconocer</a:t>
            </a:r>
            <a:r>
              <a:rPr lang="en-US" altLang="ko-KR" sz="2800" dirty="0"/>
              <a:t> a </a:t>
            </a:r>
            <a:r>
              <a:rPr lang="en-US" altLang="ko-KR" sz="2800" dirty="0" err="1"/>
              <a:t>las</a:t>
            </a:r>
            <a:r>
              <a:rPr lang="en-US" altLang="ko-KR" sz="2800" dirty="0"/>
              <a:t> personas </a:t>
            </a:r>
            <a:r>
              <a:rPr lang="en-US" altLang="ko-KR" sz="2800" dirty="0" err="1"/>
              <a:t>frente</a:t>
            </a:r>
            <a:r>
              <a:rPr lang="en-US" altLang="ko-KR" sz="2800" dirty="0"/>
              <a:t> al </a:t>
            </a:r>
            <a:r>
              <a:rPr lang="en-US" altLang="ko-KR" sz="2800" dirty="0" err="1"/>
              <a:t>televisor</a:t>
            </a:r>
            <a:r>
              <a:rPr lang="en-US" altLang="ko-KR" sz="2800" dirty="0"/>
              <a:t> </a:t>
            </a:r>
            <a:r>
              <a:rPr lang="en-US" altLang="ko-KR" sz="2800" dirty="0" err="1"/>
              <a:t>mediante</a:t>
            </a:r>
            <a:r>
              <a:rPr lang="en-US" altLang="ko-KR" sz="2800" dirty="0"/>
              <a:t> el </a:t>
            </a:r>
            <a:r>
              <a:rPr lang="en-US" altLang="ko-KR" sz="2800" dirty="0" err="1"/>
              <a:t>reconocimiento</a:t>
            </a:r>
            <a:r>
              <a:rPr lang="en-US" altLang="ko-KR" sz="2800" dirty="0"/>
              <a:t> de </a:t>
            </a:r>
            <a:r>
              <a:rPr lang="en-US" altLang="ko-KR" sz="2800" dirty="0" err="1"/>
              <a:t>rostro</a:t>
            </a:r>
            <a:r>
              <a:rPr lang="en-US" altLang="ko-KR" sz="2800" dirty="0"/>
              <a:t> / </a:t>
            </a:r>
            <a:r>
              <a:rPr lang="en-US" altLang="ko-KR" sz="2800" dirty="0" err="1"/>
              <a:t>cuerpo</a:t>
            </a:r>
            <a:r>
              <a:rPr lang="en-US" altLang="ko-KR" sz="2800" dirty="0"/>
              <a:t>. Microsoft </a:t>
            </a:r>
            <a:r>
              <a:rPr lang="en-US" altLang="ko-KR" sz="2800" dirty="0" err="1"/>
              <a:t>dio</a:t>
            </a:r>
            <a:r>
              <a:rPr lang="en-US" altLang="ko-KR" sz="2800" dirty="0"/>
              <a:t> un </a:t>
            </a:r>
            <a:r>
              <a:rPr lang="en-US" altLang="ko-KR" sz="2800" dirty="0" err="1"/>
              <a:t>paso</a:t>
            </a:r>
            <a:r>
              <a:rPr lang="en-US" altLang="ko-KR" sz="2800" dirty="0"/>
              <a:t> </a:t>
            </a:r>
            <a:r>
              <a:rPr lang="en-US" altLang="ko-KR" sz="2800" dirty="0" err="1"/>
              <a:t>más</a:t>
            </a:r>
            <a:r>
              <a:rPr lang="en-US" altLang="ko-KR" sz="2800" dirty="0"/>
              <a:t> al </a:t>
            </a:r>
            <a:r>
              <a:rPr lang="en-US" altLang="ko-KR" sz="2800" dirty="0" err="1"/>
              <a:t>identificar</a:t>
            </a:r>
            <a:r>
              <a:rPr lang="en-US" altLang="ko-KR" sz="2800" dirty="0"/>
              <a:t> no solo a los </a:t>
            </a:r>
            <a:r>
              <a:rPr lang="en-US" altLang="ko-KR" sz="2800" dirty="0" err="1"/>
              <a:t>miembros</a:t>
            </a:r>
            <a:r>
              <a:rPr lang="en-US" altLang="ko-KR" sz="2800" dirty="0"/>
              <a:t> del </a:t>
            </a:r>
            <a:r>
              <a:rPr lang="en-US" altLang="ko-KR" sz="2800" dirty="0" err="1"/>
              <a:t>hogar</a:t>
            </a:r>
            <a:r>
              <a:rPr lang="en-US" altLang="ko-KR" sz="2800" dirty="0"/>
              <a:t>, </a:t>
            </a:r>
            <a:r>
              <a:rPr lang="en-US" altLang="ko-KR" sz="2800" dirty="0" err="1"/>
              <a:t>sino</a:t>
            </a:r>
            <a:r>
              <a:rPr lang="en-US" altLang="ko-KR" sz="2800" dirty="0"/>
              <a:t> </a:t>
            </a:r>
            <a:r>
              <a:rPr lang="en-US" altLang="ko-KR" sz="2800" dirty="0" err="1"/>
              <a:t>también</a:t>
            </a:r>
            <a:r>
              <a:rPr lang="en-US" altLang="ko-KR" sz="2800" dirty="0"/>
              <a:t> a </a:t>
            </a:r>
            <a:r>
              <a:rPr lang="en-US" altLang="ko-KR" sz="2800" dirty="0" err="1"/>
              <a:t>otras</a:t>
            </a:r>
            <a:r>
              <a:rPr lang="en-US" altLang="ko-KR" sz="2800" dirty="0"/>
              <a:t> personas de </a:t>
            </a:r>
            <a:r>
              <a:rPr lang="en-US" altLang="ko-KR" sz="2800" dirty="0" err="1"/>
              <a:t>su</a:t>
            </a:r>
            <a:r>
              <a:rPr lang="en-US" altLang="ko-KR" sz="2800" dirty="0"/>
              <a:t> </a:t>
            </a:r>
            <a:r>
              <a:rPr lang="en-US" altLang="ko-KR" sz="2800" dirty="0" err="1"/>
              <a:t>catálogo</a:t>
            </a:r>
            <a:r>
              <a:rPr lang="en-US" altLang="ko-KR" sz="2800" dirty="0"/>
              <a:t> </a:t>
            </a:r>
            <a:r>
              <a:rPr lang="en-US" altLang="ko-KR" sz="2800" dirty="0" err="1"/>
              <a:t>completo</a:t>
            </a:r>
            <a:r>
              <a:rPr lang="en-US" altLang="ko-KR" sz="2800" dirty="0"/>
              <a:t> de </a:t>
            </a:r>
            <a:r>
              <a:rPr lang="en-US" altLang="ko-KR" sz="2800" dirty="0" err="1"/>
              <a:t>usuarios</a:t>
            </a:r>
            <a:r>
              <a:rPr lang="en-US" altLang="ko-KR" sz="2800" dirty="0"/>
              <a:t>, </a:t>
            </a:r>
            <a:r>
              <a:rPr lang="en-US" altLang="ko-KR" sz="2800" dirty="0" err="1"/>
              <a:t>permitiendo</a:t>
            </a:r>
            <a:r>
              <a:rPr lang="en-US" altLang="ko-KR" sz="2800" dirty="0"/>
              <a:t> a Kinect </a:t>
            </a:r>
            <a:r>
              <a:rPr lang="en-US" altLang="ko-KR" sz="2800" dirty="0" err="1"/>
              <a:t>reconocer</a:t>
            </a:r>
            <a:r>
              <a:rPr lang="en-US" altLang="ko-KR" sz="2800" dirty="0"/>
              <a:t> a los </a:t>
            </a:r>
            <a:r>
              <a:rPr lang="en-US" altLang="ko-KR" sz="2800" dirty="0" err="1"/>
              <a:t>usuarios</a:t>
            </a:r>
            <a:r>
              <a:rPr lang="en-US" altLang="ko-KR" sz="2800" dirty="0"/>
              <a:t> </a:t>
            </a:r>
            <a:r>
              <a:rPr lang="en-US" altLang="ko-KR" sz="2800" dirty="0" err="1"/>
              <a:t>cuando</a:t>
            </a:r>
            <a:r>
              <a:rPr lang="en-US" altLang="ko-KR" sz="2800" dirty="0"/>
              <a:t> </a:t>
            </a:r>
            <a:r>
              <a:rPr lang="en-US" altLang="ko-KR" sz="2800" dirty="0" err="1"/>
              <a:t>visitan</a:t>
            </a:r>
            <a:r>
              <a:rPr lang="en-US" altLang="ko-KR" sz="2800" dirty="0"/>
              <a:t> </a:t>
            </a:r>
            <a:r>
              <a:rPr lang="en-US" altLang="ko-KR" sz="2800" dirty="0" err="1"/>
              <a:t>otros</a:t>
            </a:r>
            <a:r>
              <a:rPr lang="en-US" altLang="ko-KR" sz="2800" dirty="0"/>
              <a:t> </a:t>
            </a:r>
            <a:r>
              <a:rPr lang="en-US" altLang="ko-KR" sz="2800" dirty="0" err="1"/>
              <a:t>hogares</a:t>
            </a:r>
            <a:r>
              <a:rPr lang="en-US" altLang="ko-KR" sz="2800" dirty="0"/>
              <a:t>. </a:t>
            </a:r>
            <a:endParaRPr lang="en-US" altLang="ko-KR" sz="2800" dirty="0" smtClean="0"/>
          </a:p>
          <a:p>
            <a:r>
              <a:rPr lang="en-US" altLang="ko-KR" sz="2800" dirty="0" err="1" smtClean="0"/>
              <a:t>Aunque</a:t>
            </a:r>
            <a:r>
              <a:rPr lang="en-US" altLang="ko-KR" sz="2800" dirty="0" smtClean="0"/>
              <a:t> </a:t>
            </a:r>
            <a:r>
              <a:rPr lang="en-US" altLang="ko-KR" sz="2800" dirty="0" err="1"/>
              <a:t>es</a:t>
            </a:r>
            <a:r>
              <a:rPr lang="en-US" altLang="ko-KR" sz="2800" dirty="0"/>
              <a:t> </a:t>
            </a:r>
            <a:r>
              <a:rPr lang="en-US" altLang="ko-KR" sz="2800" dirty="0" err="1"/>
              <a:t>una</a:t>
            </a:r>
            <a:r>
              <a:rPr lang="en-US" altLang="ko-KR" sz="2800" dirty="0"/>
              <a:t> </a:t>
            </a:r>
            <a:r>
              <a:rPr lang="en-US" altLang="ko-KR" sz="2800" dirty="0" err="1"/>
              <a:t>señal</a:t>
            </a:r>
            <a:r>
              <a:rPr lang="en-US" altLang="ko-KR" sz="2800" dirty="0"/>
              <a:t> de </a:t>
            </a:r>
            <a:r>
              <a:rPr lang="en-US" altLang="ko-KR" sz="2800" dirty="0" err="1"/>
              <a:t>reconocimiento</a:t>
            </a:r>
            <a:r>
              <a:rPr lang="en-US" altLang="ko-KR" sz="2800" dirty="0"/>
              <a:t> de la </a:t>
            </a:r>
            <a:r>
              <a:rPr lang="en-US" altLang="ko-KR" sz="2800" dirty="0" err="1"/>
              <a:t>audiencia</a:t>
            </a:r>
            <a:r>
              <a:rPr lang="en-US" altLang="ko-KR" sz="2800" dirty="0"/>
              <a:t>, Kinect para Xbox One se </a:t>
            </a:r>
            <a:r>
              <a:rPr lang="en-US" altLang="ko-KR" sz="2800" dirty="0" err="1"/>
              <a:t>suspendió</a:t>
            </a:r>
            <a:r>
              <a:rPr lang="en-US" altLang="ko-KR" sz="2800" dirty="0"/>
              <a:t> en </a:t>
            </a:r>
            <a:r>
              <a:rPr lang="en-US" altLang="ko-KR" sz="2800" dirty="0" err="1"/>
              <a:t>octubre</a:t>
            </a:r>
            <a:r>
              <a:rPr lang="en-US" altLang="ko-KR" sz="2800" dirty="0"/>
              <a:t> de 2017, lo </a:t>
            </a:r>
            <a:r>
              <a:rPr lang="en-US" altLang="ko-KR" sz="2800" dirty="0" err="1"/>
              <a:t>que</a:t>
            </a:r>
            <a:r>
              <a:rPr lang="en-US" altLang="ko-KR" sz="2800" dirty="0"/>
              <a:t> </a:t>
            </a:r>
            <a:r>
              <a:rPr lang="en-US" altLang="ko-KR" sz="2800" dirty="0" err="1"/>
              <a:t>representa</a:t>
            </a:r>
            <a:r>
              <a:rPr lang="en-US" altLang="ko-KR" sz="2800" dirty="0"/>
              <a:t> el final de la </a:t>
            </a:r>
            <a:r>
              <a:rPr lang="en-US" altLang="ko-KR" sz="2800" dirty="0" err="1"/>
              <a:t>línea</a:t>
            </a:r>
            <a:r>
              <a:rPr lang="en-US" altLang="ko-KR" sz="2800" dirty="0"/>
              <a:t> de </a:t>
            </a:r>
            <a:r>
              <a:rPr lang="en-US" altLang="ko-KR" sz="2800" dirty="0" err="1" smtClean="0"/>
              <a:t>productos</a:t>
            </a:r>
            <a:r>
              <a:rPr lang="en-US" altLang="ko-KR" sz="2800" dirty="0" smtClean="0"/>
              <a:t> Kinect. </a:t>
            </a:r>
            <a:endParaRPr lang="en-US" altLang="ko-KR" sz="2800" dirty="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51</a:t>
            </a:r>
            <a:endParaRPr lang="en-US" sz="1600" dirty="0"/>
          </a:p>
        </p:txBody>
      </p:sp>
    </p:spTree>
    <p:extLst>
      <p:ext uri="{BB962C8B-B14F-4D97-AF65-F5344CB8AC3E}">
        <p14:creationId xmlns:p14="http://schemas.microsoft.com/office/powerpoint/2010/main" val="1446277057"/>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310471" y="1956390"/>
            <a:ext cx="4495446" cy="4253024"/>
          </a:xfrm>
        </p:spPr>
        <p:txBody>
          <a:bodyPr>
            <a:normAutofit fontScale="92500"/>
          </a:bodyPr>
          <a:lstStyle/>
          <a:p>
            <a:r>
              <a:rPr lang="en-US" altLang="ko-KR" sz="2800" dirty="0"/>
              <a:t>FILAS Y </a:t>
            </a:r>
            <a:r>
              <a:rPr lang="en-US" altLang="ko-KR" sz="2800" dirty="0" smtClean="0"/>
              <a:t>SECCIONES</a:t>
            </a:r>
          </a:p>
          <a:p>
            <a:r>
              <a:rPr lang="en-US" altLang="ko-KR" sz="2800" dirty="0" err="1" smtClean="0"/>
              <a:t>Puede</a:t>
            </a:r>
            <a:r>
              <a:rPr lang="en-US" altLang="ko-KR" sz="2800" dirty="0" smtClean="0"/>
              <a:t> </a:t>
            </a:r>
            <a:r>
              <a:rPr lang="en-US" altLang="ko-KR" sz="2800" dirty="0" err="1"/>
              <a:t>encontrar</a:t>
            </a:r>
            <a:r>
              <a:rPr lang="en-US" altLang="ko-KR" sz="2800" dirty="0"/>
              <a:t> </a:t>
            </a:r>
            <a:r>
              <a:rPr lang="en-US" altLang="ko-KR" sz="2800" dirty="0" err="1"/>
              <a:t>más</a:t>
            </a:r>
            <a:r>
              <a:rPr lang="en-US" altLang="ko-KR" sz="2800" dirty="0"/>
              <a:t> </a:t>
            </a:r>
            <a:r>
              <a:rPr lang="en-US" altLang="ko-KR" sz="2800" dirty="0" err="1"/>
              <a:t>detalles</a:t>
            </a:r>
            <a:r>
              <a:rPr lang="en-US" altLang="ko-KR" sz="2800" dirty="0"/>
              <a:t> </a:t>
            </a:r>
            <a:r>
              <a:rPr lang="en-US" altLang="ko-KR" sz="2800" dirty="0" err="1"/>
              <a:t>sobre</a:t>
            </a:r>
            <a:r>
              <a:rPr lang="en-US" altLang="ko-KR" sz="2800" dirty="0"/>
              <a:t> el </a:t>
            </a:r>
            <a:r>
              <a:rPr lang="en-US" altLang="ko-KR" sz="2800" dirty="0" err="1"/>
              <a:t>contenido</a:t>
            </a:r>
            <a:r>
              <a:rPr lang="en-US" altLang="ko-KR" sz="2800" dirty="0"/>
              <a:t> al </a:t>
            </a:r>
            <a:r>
              <a:rPr lang="en-US" altLang="ko-KR" sz="2800" dirty="0" err="1"/>
              <a:t>pasar</a:t>
            </a:r>
            <a:r>
              <a:rPr lang="en-US" altLang="ko-KR" sz="2800" dirty="0"/>
              <a:t> el mouse </a:t>
            </a:r>
            <a:r>
              <a:rPr lang="en-US" altLang="ko-KR" sz="2800" dirty="0" err="1"/>
              <a:t>sobre</a:t>
            </a:r>
            <a:r>
              <a:rPr lang="en-US" altLang="ko-KR" sz="2800" dirty="0"/>
              <a:t> </a:t>
            </a:r>
            <a:r>
              <a:rPr lang="en-US" altLang="ko-KR" sz="2800" dirty="0" err="1"/>
              <a:t>una</a:t>
            </a:r>
            <a:r>
              <a:rPr lang="en-US" altLang="ko-KR" sz="2800" dirty="0"/>
              <a:t> de </a:t>
            </a:r>
            <a:r>
              <a:rPr lang="en-US" altLang="ko-KR" sz="2800" dirty="0" err="1"/>
              <a:t>las</a:t>
            </a:r>
            <a:r>
              <a:rPr lang="en-US" altLang="ko-KR" sz="2800" dirty="0"/>
              <a:t> </a:t>
            </a:r>
            <a:r>
              <a:rPr lang="en-US" altLang="ko-KR" sz="2800" dirty="0" err="1"/>
              <a:t>sugerencias</a:t>
            </a:r>
            <a:r>
              <a:rPr lang="en-US" altLang="ko-KR" sz="2800" dirty="0"/>
              <a:t>. </a:t>
            </a:r>
            <a:r>
              <a:rPr lang="en-US" altLang="ko-KR" sz="2800" dirty="0" err="1"/>
              <a:t>Aparece</a:t>
            </a:r>
            <a:r>
              <a:rPr lang="en-US" altLang="ko-KR" sz="2800" dirty="0"/>
              <a:t> </a:t>
            </a:r>
            <a:r>
              <a:rPr lang="en-US" altLang="ko-KR" sz="2800" dirty="0" err="1"/>
              <a:t>una</a:t>
            </a:r>
            <a:r>
              <a:rPr lang="en-US" altLang="ko-KR" sz="2800" dirty="0"/>
              <a:t> </a:t>
            </a:r>
            <a:r>
              <a:rPr lang="en-US" altLang="ko-KR" sz="2800" dirty="0" err="1"/>
              <a:t>información</a:t>
            </a:r>
            <a:r>
              <a:rPr lang="en-US" altLang="ko-KR" sz="2800" dirty="0"/>
              <a:t> </a:t>
            </a:r>
            <a:r>
              <a:rPr lang="en-US" altLang="ko-KR" sz="2800" dirty="0" err="1"/>
              <a:t>sobre</a:t>
            </a:r>
            <a:r>
              <a:rPr lang="en-US" altLang="ko-KR" sz="2800" dirty="0"/>
              <a:t> </a:t>
            </a:r>
            <a:r>
              <a:rPr lang="en-US" altLang="ko-KR" sz="2800" dirty="0" err="1"/>
              <a:t>herramientas</a:t>
            </a:r>
            <a:r>
              <a:rPr lang="en-US" altLang="ko-KR" sz="2800" dirty="0"/>
              <a:t> con </a:t>
            </a:r>
            <a:r>
              <a:rPr lang="en-US" altLang="ko-KR" sz="2800" dirty="0" err="1"/>
              <a:t>una</a:t>
            </a:r>
            <a:r>
              <a:rPr lang="en-US" altLang="ko-KR" sz="2800" dirty="0"/>
              <a:t> </a:t>
            </a:r>
            <a:r>
              <a:rPr lang="en-US" altLang="ko-KR" sz="2800" dirty="0" err="1"/>
              <a:t>descripción</a:t>
            </a:r>
            <a:r>
              <a:rPr lang="en-US" altLang="ko-KR" sz="2800" dirty="0"/>
              <a:t> (</a:t>
            </a:r>
            <a:r>
              <a:rPr lang="en-US" altLang="ko-KR" sz="2800" dirty="0" err="1"/>
              <a:t>ver</a:t>
            </a:r>
            <a:r>
              <a:rPr lang="en-US" altLang="ko-KR" sz="2800" dirty="0"/>
              <a:t> </a:t>
            </a:r>
            <a:r>
              <a:rPr lang="en-US" altLang="ko-KR" sz="2800" dirty="0" err="1"/>
              <a:t>figura</a:t>
            </a:r>
            <a:r>
              <a:rPr lang="en-US" altLang="ko-KR" sz="2800" dirty="0"/>
              <a:t> 1.2) y </a:t>
            </a:r>
            <a:r>
              <a:rPr lang="en-US" altLang="ko-KR" sz="2800" dirty="0" err="1"/>
              <a:t>una</a:t>
            </a:r>
            <a:r>
              <a:rPr lang="en-US" altLang="ko-KR" sz="2800" dirty="0"/>
              <a:t> </a:t>
            </a:r>
            <a:r>
              <a:rPr lang="en-US" altLang="ko-KR" sz="2800" dirty="0" err="1"/>
              <a:t>calificación</a:t>
            </a:r>
            <a:r>
              <a:rPr lang="en-US" altLang="ko-KR" sz="2800" dirty="0"/>
              <a:t> </a:t>
            </a:r>
            <a:r>
              <a:rPr lang="en-US" altLang="ko-KR" sz="2800" dirty="0" err="1"/>
              <a:t>prevista</a:t>
            </a:r>
            <a:r>
              <a:rPr lang="en-US" altLang="ko-KR" sz="2800" dirty="0"/>
              <a:t>, </a:t>
            </a:r>
            <a:r>
              <a:rPr lang="en-US" altLang="ko-KR" sz="2800" dirty="0" err="1"/>
              <a:t>que</a:t>
            </a:r>
            <a:r>
              <a:rPr lang="en-US" altLang="ko-KR" sz="2800" dirty="0"/>
              <a:t> </a:t>
            </a:r>
            <a:r>
              <a:rPr lang="en-US" altLang="ko-KR" sz="2800" dirty="0" err="1"/>
              <a:t>es</a:t>
            </a:r>
            <a:r>
              <a:rPr lang="en-US" altLang="ko-KR" sz="2800" dirty="0"/>
              <a:t> lo </a:t>
            </a:r>
            <a:r>
              <a:rPr lang="en-US" altLang="ko-KR" sz="2800" dirty="0" err="1"/>
              <a:t>que</a:t>
            </a:r>
            <a:r>
              <a:rPr lang="en-US" altLang="ko-KR" sz="2800" dirty="0"/>
              <a:t> el </a:t>
            </a:r>
            <a:r>
              <a:rPr lang="en-US" altLang="ko-KR" sz="2800" dirty="0" err="1"/>
              <a:t>sistema</a:t>
            </a:r>
            <a:r>
              <a:rPr lang="en-US" altLang="ko-KR" sz="2800" dirty="0"/>
              <a:t> de </a:t>
            </a:r>
            <a:r>
              <a:rPr lang="en-US" altLang="ko-KR" sz="2800" dirty="0" err="1"/>
              <a:t>recomendación</a:t>
            </a:r>
            <a:r>
              <a:rPr lang="en-US" altLang="ko-KR" sz="2800" dirty="0"/>
              <a:t> </a:t>
            </a:r>
            <a:r>
              <a:rPr lang="en-US" altLang="ko-KR" sz="2800" dirty="0" err="1"/>
              <a:t>estima</a:t>
            </a:r>
            <a:r>
              <a:rPr lang="en-US" altLang="ko-KR" sz="2800" dirty="0"/>
              <a:t> </a:t>
            </a:r>
            <a:r>
              <a:rPr lang="en-US" altLang="ko-KR" sz="2800" dirty="0" err="1"/>
              <a:t>que</a:t>
            </a:r>
            <a:r>
              <a:rPr lang="en-US" altLang="ko-KR" sz="2800" dirty="0"/>
              <a:t> </a:t>
            </a:r>
            <a:r>
              <a:rPr lang="en-US" altLang="ko-KR" sz="2800" dirty="0" err="1" smtClean="0"/>
              <a:t>usted</a:t>
            </a:r>
            <a:r>
              <a:rPr lang="en-US" altLang="ko-KR" sz="2800" dirty="0" smtClean="0"/>
              <a:t> </a:t>
            </a:r>
            <a:r>
              <a:rPr lang="en-US" altLang="ko-KR" sz="2800" dirty="0" err="1" smtClean="0"/>
              <a:t>calificaría</a:t>
            </a:r>
            <a:r>
              <a:rPr lang="en-US" altLang="ko-KR" sz="2800" dirty="0" smtClean="0"/>
              <a:t> </a:t>
            </a:r>
            <a:r>
              <a:rPr lang="en-US" altLang="ko-KR" sz="2800" dirty="0" err="1"/>
              <a:t>este</a:t>
            </a:r>
            <a:r>
              <a:rPr lang="en-US" altLang="ko-KR" sz="2800" dirty="0"/>
              <a:t> </a:t>
            </a:r>
            <a:r>
              <a:rPr lang="en-US" altLang="ko-KR" sz="2800" dirty="0" err="1"/>
              <a:t>contenido</a:t>
            </a:r>
            <a:r>
              <a:rPr lang="en-US" altLang="ko-KR" sz="2800" dirty="0"/>
              <a:t>.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52</a:t>
            </a:r>
            <a:endParaRPr lang="en-US" sz="1600" dirty="0"/>
          </a:p>
        </p:txBody>
      </p:sp>
      <p:pic>
        <p:nvPicPr>
          <p:cNvPr id="6" name="Imagen 5"/>
          <p:cNvPicPr>
            <a:picLocks noChangeAspect="1"/>
          </p:cNvPicPr>
          <p:nvPr/>
        </p:nvPicPr>
        <p:blipFill>
          <a:blip r:embed="rId2"/>
          <a:stretch>
            <a:fillRect/>
          </a:stretch>
        </p:blipFill>
        <p:spPr>
          <a:xfrm>
            <a:off x="5071424" y="2079954"/>
            <a:ext cx="6757298" cy="4129460"/>
          </a:xfrm>
          <a:prstGeom prst="rect">
            <a:avLst/>
          </a:prstGeom>
        </p:spPr>
      </p:pic>
    </p:spTree>
    <p:extLst>
      <p:ext uri="{BB962C8B-B14F-4D97-AF65-F5344CB8AC3E}">
        <p14:creationId xmlns:p14="http://schemas.microsoft.com/office/powerpoint/2010/main" val="211096606"/>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935125"/>
            <a:ext cx="10332720" cy="4533809"/>
          </a:xfrm>
        </p:spPr>
        <p:txBody>
          <a:bodyPr>
            <a:normAutofit fontScale="92500" lnSpcReduction="20000"/>
          </a:bodyPr>
          <a:lstStyle/>
          <a:p>
            <a:r>
              <a:rPr lang="en-US" altLang="ko-KR" sz="2800" dirty="0" err="1"/>
              <a:t>Es</a:t>
            </a:r>
            <a:r>
              <a:rPr lang="en-US" altLang="ko-KR" sz="2800" dirty="0"/>
              <a:t> de </a:t>
            </a:r>
            <a:r>
              <a:rPr lang="en-US" altLang="ko-KR" sz="2800" dirty="0" err="1"/>
              <a:t>esperar</a:t>
            </a:r>
            <a:r>
              <a:rPr lang="en-US" altLang="ko-KR" sz="2800" dirty="0"/>
              <a:t> </a:t>
            </a:r>
            <a:r>
              <a:rPr lang="en-US" altLang="ko-KR" sz="2800" dirty="0" err="1"/>
              <a:t>que</a:t>
            </a:r>
            <a:r>
              <a:rPr lang="en-US" altLang="ko-KR" sz="2800" dirty="0"/>
              <a:t> </a:t>
            </a:r>
            <a:r>
              <a:rPr lang="en-US" altLang="ko-KR" sz="2800" dirty="0" err="1"/>
              <a:t>las</a:t>
            </a:r>
            <a:r>
              <a:rPr lang="en-US" altLang="ko-KR" sz="2800" dirty="0"/>
              <a:t> </a:t>
            </a:r>
            <a:r>
              <a:rPr lang="en-US" altLang="ko-KR" sz="2800" dirty="0" err="1"/>
              <a:t>recomendaciones</a:t>
            </a:r>
            <a:r>
              <a:rPr lang="en-US" altLang="ko-KR" sz="2800" dirty="0"/>
              <a:t> </a:t>
            </a:r>
            <a:r>
              <a:rPr lang="en-US" altLang="ko-KR" sz="2800" dirty="0" smtClean="0"/>
              <a:t>“</a:t>
            </a:r>
            <a:r>
              <a:rPr lang="en-US" altLang="ko-KR" sz="2800" dirty="0" err="1" smtClean="0"/>
              <a:t>Nuestra</a:t>
            </a:r>
            <a:r>
              <a:rPr lang="en-US" altLang="ko-KR" sz="2800" dirty="0" smtClean="0"/>
              <a:t> </a:t>
            </a:r>
            <a:r>
              <a:rPr lang="en-US" altLang="ko-KR" sz="2800" dirty="0" err="1" smtClean="0"/>
              <a:t>selecci</a:t>
            </a:r>
            <a:r>
              <a:rPr lang="es-ES" altLang="ko-KR" sz="2800" dirty="0" err="1" smtClean="0"/>
              <a:t>ón</a:t>
            </a:r>
            <a:r>
              <a:rPr lang="es-ES" altLang="ko-KR" sz="2800" dirty="0" smtClean="0"/>
              <a:t> para </a:t>
            </a:r>
            <a:r>
              <a:rPr lang="mr-IN" altLang="ko-KR" sz="2800" dirty="0" smtClean="0"/>
              <a:t>…</a:t>
            </a:r>
            <a:r>
              <a:rPr lang="en-US" altLang="ko-KR" sz="2800" dirty="0" smtClean="0"/>
              <a:t>” </a:t>
            </a:r>
            <a:r>
              <a:rPr lang="en-US" altLang="ko-KR" sz="2800" dirty="0" err="1" smtClean="0"/>
              <a:t>tengan</a:t>
            </a:r>
            <a:r>
              <a:rPr lang="en-US" altLang="ko-KR" sz="2800" dirty="0" smtClean="0"/>
              <a:t> </a:t>
            </a:r>
            <a:r>
              <a:rPr lang="en-US" altLang="ko-KR" sz="2800" dirty="0" err="1"/>
              <a:t>una</a:t>
            </a:r>
            <a:r>
              <a:rPr lang="en-US" altLang="ko-KR" sz="2800" dirty="0"/>
              <a:t> </a:t>
            </a:r>
            <a:r>
              <a:rPr lang="en-US" altLang="ko-KR" sz="2800" dirty="0" err="1"/>
              <a:t>calificación</a:t>
            </a:r>
            <a:r>
              <a:rPr lang="en-US" altLang="ko-KR" sz="2800" dirty="0"/>
              <a:t> </a:t>
            </a:r>
            <a:r>
              <a:rPr lang="en-US" altLang="ko-KR" sz="2800" dirty="0" err="1" smtClean="0"/>
              <a:t>alta</a:t>
            </a:r>
            <a:r>
              <a:rPr lang="en-US" altLang="ko-KR" sz="2800" dirty="0" smtClean="0"/>
              <a:t>, </a:t>
            </a:r>
            <a:r>
              <a:rPr lang="en-US" altLang="ko-KR" sz="2800" dirty="0" err="1"/>
              <a:t>pero</a:t>
            </a:r>
            <a:r>
              <a:rPr lang="en-US" altLang="ko-KR" sz="2800" dirty="0"/>
              <a:t> al </a:t>
            </a:r>
            <a:r>
              <a:rPr lang="en-US" altLang="ko-KR" sz="2800" dirty="0" err="1"/>
              <a:t>revisar</a:t>
            </a:r>
            <a:r>
              <a:rPr lang="en-US" altLang="ko-KR" sz="2800" dirty="0"/>
              <a:t> </a:t>
            </a:r>
            <a:r>
              <a:rPr lang="en-US" altLang="ko-KR" sz="2800" dirty="0" err="1"/>
              <a:t>las</a:t>
            </a:r>
            <a:r>
              <a:rPr lang="en-US" altLang="ko-KR" sz="2800" dirty="0"/>
              <a:t> </a:t>
            </a:r>
            <a:r>
              <a:rPr lang="en-US" altLang="ko-KR" sz="2800" dirty="0" err="1"/>
              <a:t>recomendaciones</a:t>
            </a:r>
            <a:r>
              <a:rPr lang="en-US" altLang="ko-KR" sz="2800" dirty="0"/>
              <a:t>, </a:t>
            </a:r>
            <a:r>
              <a:rPr lang="en-US" altLang="ko-KR" sz="2800" dirty="0" err="1"/>
              <a:t>puede</a:t>
            </a:r>
            <a:r>
              <a:rPr lang="en-US" altLang="ko-KR" sz="2800" dirty="0"/>
              <a:t> </a:t>
            </a:r>
            <a:r>
              <a:rPr lang="en-US" altLang="ko-KR" sz="2800" dirty="0" err="1"/>
              <a:t>encontrar</a:t>
            </a:r>
            <a:r>
              <a:rPr lang="en-US" altLang="ko-KR" sz="2800" dirty="0"/>
              <a:t> </a:t>
            </a:r>
            <a:r>
              <a:rPr lang="en-US" altLang="ko-KR" sz="2800" dirty="0" err="1"/>
              <a:t>ejemplos</a:t>
            </a:r>
            <a:r>
              <a:rPr lang="en-US" altLang="ko-KR" sz="2800" dirty="0"/>
              <a:t> de </a:t>
            </a:r>
            <a:r>
              <a:rPr lang="en-US" altLang="ko-KR" sz="2800" dirty="0" err="1"/>
              <a:t>artículos</a:t>
            </a:r>
            <a:r>
              <a:rPr lang="en-US" altLang="ko-KR" sz="2800" dirty="0"/>
              <a:t> con </a:t>
            </a:r>
            <a:r>
              <a:rPr lang="en-US" altLang="ko-KR" sz="2800" dirty="0" err="1"/>
              <a:t>una</a:t>
            </a:r>
            <a:r>
              <a:rPr lang="en-US" altLang="ko-KR" sz="2800" dirty="0"/>
              <a:t> </a:t>
            </a:r>
            <a:r>
              <a:rPr lang="en-US" altLang="ko-KR" sz="2800" dirty="0" err="1"/>
              <a:t>calificación</a:t>
            </a:r>
            <a:r>
              <a:rPr lang="en-US" altLang="ko-KR" sz="2800" dirty="0"/>
              <a:t> </a:t>
            </a:r>
            <a:r>
              <a:rPr lang="en-US" altLang="ko-KR" sz="2800" dirty="0" err="1"/>
              <a:t>pronosticada</a:t>
            </a:r>
            <a:r>
              <a:rPr lang="en-US" altLang="ko-KR" sz="2800" dirty="0"/>
              <a:t> </a:t>
            </a:r>
            <a:r>
              <a:rPr lang="en-US" altLang="ko-KR" sz="2800" dirty="0" err="1" smtClean="0"/>
              <a:t>baja</a:t>
            </a:r>
            <a:r>
              <a:rPr lang="en-US" altLang="ko-KR" sz="2800" dirty="0" smtClean="0"/>
              <a:t>, </a:t>
            </a:r>
            <a:r>
              <a:rPr lang="en-US" altLang="ko-KR" sz="2800" dirty="0" err="1" smtClean="0"/>
              <a:t>figura</a:t>
            </a:r>
            <a:r>
              <a:rPr lang="en-US" altLang="ko-KR" sz="2800" dirty="0" smtClean="0"/>
              <a:t> </a:t>
            </a:r>
            <a:r>
              <a:rPr lang="en-US" altLang="ko-KR" sz="2800" dirty="0"/>
              <a:t>1.3. </a:t>
            </a:r>
            <a:endParaRPr lang="en-US" altLang="ko-KR" sz="2800" dirty="0" smtClean="0"/>
          </a:p>
          <a:p>
            <a:endParaRPr lang="en-US" altLang="ko-KR" sz="2800" dirty="0" smtClean="0"/>
          </a:p>
          <a:p>
            <a:endParaRPr lang="en-US" altLang="ko-KR" sz="2800" dirty="0"/>
          </a:p>
          <a:p>
            <a:endParaRPr lang="en-US" altLang="ko-KR" sz="2800" dirty="0" smtClean="0"/>
          </a:p>
          <a:p>
            <a:endParaRPr lang="en-US" altLang="ko-KR" sz="2800" dirty="0"/>
          </a:p>
          <a:p>
            <a:endParaRPr lang="en-US" altLang="ko-KR" sz="2800" dirty="0" smtClean="0"/>
          </a:p>
          <a:p>
            <a:r>
              <a:rPr lang="en-US" altLang="ko-KR" sz="2800" dirty="0" smtClean="0"/>
              <a:t>Las </a:t>
            </a:r>
            <a:r>
              <a:rPr lang="en-US" altLang="ko-KR" sz="2800" dirty="0" err="1"/>
              <a:t>formas</a:t>
            </a:r>
            <a:r>
              <a:rPr lang="en-US" altLang="ko-KR" sz="2800" dirty="0"/>
              <a:t> del </a:t>
            </a:r>
            <a:r>
              <a:rPr lang="en-US" altLang="ko-KR" sz="2800" dirty="0" err="1" smtClean="0"/>
              <a:t>recomendador</a:t>
            </a:r>
            <a:r>
              <a:rPr lang="en-US" altLang="ko-KR" sz="2800" dirty="0" smtClean="0"/>
              <a:t> de </a:t>
            </a:r>
            <a:r>
              <a:rPr lang="en-US" altLang="ko-KR" sz="2800" dirty="0"/>
              <a:t>Netflix son </a:t>
            </a:r>
            <a:r>
              <a:rPr lang="en-US" altLang="ko-KR" sz="2800" dirty="0" err="1"/>
              <a:t>muchas</a:t>
            </a:r>
            <a:r>
              <a:rPr lang="en-US" altLang="ko-KR" sz="2800" dirty="0"/>
              <a:t>, </a:t>
            </a:r>
            <a:r>
              <a:rPr lang="en-US" altLang="ko-KR" sz="2800" dirty="0" err="1"/>
              <a:t>por</a:t>
            </a:r>
            <a:r>
              <a:rPr lang="en-US" altLang="ko-KR" sz="2800" dirty="0"/>
              <a:t> lo </a:t>
            </a:r>
            <a:r>
              <a:rPr lang="en-US" altLang="ko-KR" sz="2800" dirty="0" err="1"/>
              <a:t>que</a:t>
            </a:r>
            <a:r>
              <a:rPr lang="en-US" altLang="ko-KR" sz="2800" dirty="0"/>
              <a:t> hay </a:t>
            </a:r>
            <a:r>
              <a:rPr lang="en-US" altLang="ko-KR" sz="2800" dirty="0" err="1"/>
              <a:t>numerosas</a:t>
            </a:r>
            <a:r>
              <a:rPr lang="en-US" altLang="ko-KR" sz="2800" dirty="0"/>
              <a:t> </a:t>
            </a:r>
            <a:r>
              <a:rPr lang="en-US" altLang="ko-KR" sz="2800" dirty="0" err="1"/>
              <a:t>explicaciones</a:t>
            </a:r>
            <a:r>
              <a:rPr lang="en-US" altLang="ko-KR" sz="2800" dirty="0"/>
              <a:t> </a:t>
            </a:r>
            <a:r>
              <a:rPr lang="en-US" altLang="ko-KR" sz="2800" dirty="0" err="1"/>
              <a:t>posibles</a:t>
            </a:r>
            <a:r>
              <a:rPr lang="en-US" altLang="ko-KR" sz="2800" dirty="0"/>
              <a:t> de </a:t>
            </a:r>
            <a:r>
              <a:rPr lang="en-US" altLang="ko-KR" sz="2800" dirty="0" err="1"/>
              <a:t>por</a:t>
            </a:r>
            <a:r>
              <a:rPr lang="en-US" altLang="ko-KR" sz="2800" dirty="0"/>
              <a:t> </a:t>
            </a:r>
            <a:r>
              <a:rPr lang="en-US" altLang="ko-KR" sz="2800" dirty="0" err="1"/>
              <a:t>qué</a:t>
            </a:r>
            <a:r>
              <a:rPr lang="en-US" altLang="ko-KR" sz="2800" dirty="0"/>
              <a:t> Netflix </a:t>
            </a:r>
            <a:r>
              <a:rPr lang="en-US" altLang="ko-KR" sz="2800" dirty="0" err="1"/>
              <a:t>recomienda</a:t>
            </a:r>
            <a:r>
              <a:rPr lang="en-US" altLang="ko-KR" sz="2800" dirty="0"/>
              <a:t> un </a:t>
            </a:r>
            <a:r>
              <a:rPr lang="en-US" altLang="ko-KR" sz="2800" dirty="0" err="1"/>
              <a:t>elemento</a:t>
            </a:r>
            <a:r>
              <a:rPr lang="en-US" altLang="ko-KR" sz="2800" dirty="0"/>
              <a:t> </a:t>
            </a:r>
            <a:r>
              <a:rPr lang="en-US" altLang="ko-KR" sz="2800" dirty="0" err="1"/>
              <a:t>que</a:t>
            </a:r>
            <a:r>
              <a:rPr lang="en-US" altLang="ko-KR" sz="2800" dirty="0"/>
              <a:t> </a:t>
            </a:r>
            <a:r>
              <a:rPr lang="en-US" altLang="ko-KR" sz="2800" dirty="0" err="1"/>
              <a:t>predice</a:t>
            </a:r>
            <a:r>
              <a:rPr lang="en-US" altLang="ko-KR" sz="2800" dirty="0"/>
              <a:t> </a:t>
            </a:r>
            <a:r>
              <a:rPr lang="en-US" altLang="ko-KR" sz="2800" dirty="0" err="1"/>
              <a:t>que</a:t>
            </a:r>
            <a:r>
              <a:rPr lang="en-US" altLang="ko-KR" sz="2800" dirty="0"/>
              <a:t> no </a:t>
            </a:r>
            <a:r>
              <a:rPr lang="en-US" altLang="ko-KR" sz="2800" dirty="0" err="1"/>
              <a:t>calificaría</a:t>
            </a:r>
            <a:r>
              <a:rPr lang="en-US" altLang="ko-KR" sz="2800" dirty="0"/>
              <a:t> </a:t>
            </a:r>
            <a:r>
              <a:rPr lang="en-US" altLang="ko-KR" sz="2800" dirty="0" err="1"/>
              <a:t>altamente</a:t>
            </a:r>
            <a:r>
              <a:rPr lang="en-US" altLang="ko-KR" sz="2800" dirty="0"/>
              <a:t>. </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53</a:t>
            </a:r>
            <a:endParaRPr lang="en-US" sz="1600" dirty="0"/>
          </a:p>
        </p:txBody>
      </p:sp>
      <p:pic>
        <p:nvPicPr>
          <p:cNvPr id="5" name="Imagen 4"/>
          <p:cNvPicPr>
            <a:picLocks noChangeAspect="1"/>
          </p:cNvPicPr>
          <p:nvPr/>
        </p:nvPicPr>
        <p:blipFill>
          <a:blip r:embed="rId2"/>
          <a:stretch>
            <a:fillRect/>
          </a:stretch>
        </p:blipFill>
        <p:spPr>
          <a:xfrm>
            <a:off x="2519178" y="2977116"/>
            <a:ext cx="7141531" cy="2129681"/>
          </a:xfrm>
          <a:prstGeom prst="rect">
            <a:avLst/>
          </a:prstGeom>
        </p:spPr>
      </p:pic>
    </p:spTree>
    <p:extLst>
      <p:ext uri="{BB962C8B-B14F-4D97-AF65-F5344CB8AC3E}">
        <p14:creationId xmlns:p14="http://schemas.microsoft.com/office/powerpoint/2010/main" val="257672198"/>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1850067"/>
            <a:ext cx="10058400" cy="3652216"/>
          </a:xfrm>
        </p:spPr>
        <p:txBody>
          <a:bodyPr>
            <a:normAutofit fontScale="92500"/>
          </a:bodyPr>
          <a:lstStyle/>
          <a:p>
            <a:r>
              <a:rPr lang="en-US" altLang="ko-KR" sz="2800" dirty="0" err="1"/>
              <a:t>Una</a:t>
            </a:r>
            <a:r>
              <a:rPr lang="en-US" altLang="ko-KR" sz="2800" dirty="0"/>
              <a:t> </a:t>
            </a:r>
            <a:r>
              <a:rPr lang="en-US" altLang="ko-KR" sz="2800" dirty="0" err="1"/>
              <a:t>razón</a:t>
            </a:r>
            <a:r>
              <a:rPr lang="en-US" altLang="ko-KR" sz="2800" dirty="0"/>
              <a:t> </a:t>
            </a:r>
            <a:r>
              <a:rPr lang="en-US" altLang="ko-KR" sz="2800" dirty="0" err="1"/>
              <a:t>podría</a:t>
            </a:r>
            <a:r>
              <a:rPr lang="en-US" altLang="ko-KR" sz="2800" dirty="0"/>
              <a:t> </a:t>
            </a:r>
            <a:r>
              <a:rPr lang="en-US" altLang="ko-KR" sz="2800" dirty="0" err="1"/>
              <a:t>ser</a:t>
            </a:r>
            <a:r>
              <a:rPr lang="en-US" altLang="ko-KR" sz="2800" dirty="0"/>
              <a:t> </a:t>
            </a:r>
            <a:r>
              <a:rPr lang="en-US" altLang="ko-KR" sz="2800" dirty="0" err="1"/>
              <a:t>que</a:t>
            </a:r>
            <a:r>
              <a:rPr lang="en-US" altLang="ko-KR" sz="2800" dirty="0"/>
              <a:t> Netflix </a:t>
            </a:r>
            <a:r>
              <a:rPr lang="en-US" altLang="ko-KR" sz="2800" dirty="0" err="1"/>
              <a:t>apunta</a:t>
            </a:r>
            <a:r>
              <a:rPr lang="en-US" altLang="ko-KR" sz="2800" dirty="0"/>
              <a:t> a la </a:t>
            </a:r>
            <a:r>
              <a:rPr lang="en-US" altLang="ko-KR" sz="2800" b="1" dirty="0" err="1"/>
              <a:t>diversidad</a:t>
            </a:r>
            <a:r>
              <a:rPr lang="en-US" altLang="ko-KR" sz="2800" dirty="0"/>
              <a:t> </a:t>
            </a:r>
            <a:r>
              <a:rPr lang="en-US" altLang="ko-KR" sz="2800" dirty="0" err="1"/>
              <a:t>sobre</a:t>
            </a:r>
            <a:r>
              <a:rPr lang="en-US" altLang="ko-KR" sz="2800" dirty="0"/>
              <a:t> la </a:t>
            </a:r>
            <a:r>
              <a:rPr lang="en-US" altLang="ko-KR" sz="2800" dirty="0" err="1"/>
              <a:t>precisión</a:t>
            </a:r>
            <a:r>
              <a:rPr lang="en-US" altLang="ko-KR" sz="2800" dirty="0"/>
              <a:t>. </a:t>
            </a:r>
            <a:r>
              <a:rPr lang="en-US" altLang="ko-KR" sz="2800" dirty="0" err="1"/>
              <a:t>Otra</a:t>
            </a:r>
            <a:r>
              <a:rPr lang="en-US" altLang="ko-KR" sz="2800" dirty="0"/>
              <a:t> </a:t>
            </a:r>
            <a:r>
              <a:rPr lang="en-US" altLang="ko-KR" sz="2800" dirty="0" err="1"/>
              <a:t>razón</a:t>
            </a:r>
            <a:r>
              <a:rPr lang="en-US" altLang="ko-KR" sz="2800" dirty="0"/>
              <a:t> </a:t>
            </a:r>
            <a:r>
              <a:rPr lang="en-US" altLang="ko-KR" sz="2800" dirty="0" err="1"/>
              <a:t>podría</a:t>
            </a:r>
            <a:r>
              <a:rPr lang="en-US" altLang="ko-KR" sz="2800" dirty="0"/>
              <a:t> </a:t>
            </a:r>
            <a:r>
              <a:rPr lang="en-US" altLang="ko-KR" sz="2800" dirty="0" err="1"/>
              <a:t>ser</a:t>
            </a:r>
            <a:r>
              <a:rPr lang="en-US" altLang="ko-KR" sz="2800" dirty="0"/>
              <a:t> </a:t>
            </a:r>
            <a:r>
              <a:rPr lang="en-US" altLang="ko-KR" sz="2800" dirty="0" err="1"/>
              <a:t>que</a:t>
            </a:r>
            <a:r>
              <a:rPr lang="en-US" altLang="ko-KR" sz="2800" dirty="0"/>
              <a:t> </a:t>
            </a:r>
            <a:r>
              <a:rPr lang="en-US" altLang="ko-KR" sz="2800" dirty="0" err="1"/>
              <a:t>incluso</a:t>
            </a:r>
            <a:r>
              <a:rPr lang="en-US" altLang="ko-KR" sz="2800" dirty="0"/>
              <a:t> </a:t>
            </a:r>
            <a:r>
              <a:rPr lang="en-US" altLang="ko-KR" sz="2800" dirty="0" err="1"/>
              <a:t>si</a:t>
            </a:r>
            <a:r>
              <a:rPr lang="en-US" altLang="ko-KR" sz="2800" dirty="0"/>
              <a:t> no </a:t>
            </a:r>
            <a:r>
              <a:rPr lang="en-US" altLang="ko-KR" sz="2800" dirty="0" err="1"/>
              <a:t>califico</a:t>
            </a:r>
            <a:r>
              <a:rPr lang="en-US" altLang="ko-KR" sz="2800" dirty="0"/>
              <a:t> </a:t>
            </a:r>
            <a:r>
              <a:rPr lang="en-US" altLang="ko-KR" sz="2800" dirty="0" err="1"/>
              <a:t>las</a:t>
            </a:r>
            <a:r>
              <a:rPr lang="en-US" altLang="ko-KR" sz="2800" dirty="0"/>
              <a:t> </a:t>
            </a:r>
            <a:r>
              <a:rPr lang="en-US" altLang="ko-KR" sz="2800" dirty="0" err="1"/>
              <a:t>estrellas</a:t>
            </a:r>
            <a:r>
              <a:rPr lang="en-US" altLang="ko-KR" sz="2800" dirty="0"/>
              <a:t> </a:t>
            </a:r>
            <a:r>
              <a:rPr lang="en-US" altLang="ko-KR" sz="2800" dirty="0" err="1"/>
              <a:t>máximas</a:t>
            </a:r>
            <a:r>
              <a:rPr lang="en-US" altLang="ko-KR" sz="2800" dirty="0"/>
              <a:t> de </a:t>
            </a:r>
            <a:r>
              <a:rPr lang="en-US" altLang="ko-KR" sz="2800" dirty="0" err="1"/>
              <a:t>una</a:t>
            </a:r>
            <a:r>
              <a:rPr lang="en-US" altLang="ko-KR" sz="2800" dirty="0"/>
              <a:t> </a:t>
            </a:r>
            <a:r>
              <a:rPr lang="en-US" altLang="ko-KR" sz="2800" dirty="0" err="1"/>
              <a:t>película</a:t>
            </a:r>
            <a:r>
              <a:rPr lang="en-US" altLang="ko-KR" sz="2800" dirty="0"/>
              <a:t>, </a:t>
            </a:r>
            <a:r>
              <a:rPr lang="en-US" altLang="ko-KR" sz="2800" dirty="0" err="1"/>
              <a:t>podría</a:t>
            </a:r>
            <a:r>
              <a:rPr lang="en-US" altLang="ko-KR" sz="2800" dirty="0"/>
              <a:t> </a:t>
            </a:r>
            <a:r>
              <a:rPr lang="en-US" altLang="ko-KR" sz="2800" dirty="0" err="1"/>
              <a:t>ser</a:t>
            </a:r>
            <a:r>
              <a:rPr lang="en-US" altLang="ko-KR" sz="2800" dirty="0"/>
              <a:t> </a:t>
            </a:r>
            <a:r>
              <a:rPr lang="en-US" altLang="ko-KR" sz="2800" dirty="0" err="1"/>
              <a:t>algo</a:t>
            </a:r>
            <a:r>
              <a:rPr lang="en-US" altLang="ko-KR" sz="2800" dirty="0"/>
              <a:t> </a:t>
            </a:r>
            <a:r>
              <a:rPr lang="en-US" altLang="ko-KR" sz="2800" dirty="0" err="1"/>
              <a:t>que</a:t>
            </a:r>
            <a:r>
              <a:rPr lang="en-US" altLang="ko-KR" sz="2800" dirty="0"/>
              <a:t> </a:t>
            </a:r>
            <a:r>
              <a:rPr lang="en-US" altLang="ko-KR" sz="2800" dirty="0" err="1"/>
              <a:t>estoy</a:t>
            </a:r>
            <a:r>
              <a:rPr lang="en-US" altLang="ko-KR" sz="2800" dirty="0"/>
              <a:t> de humor para ver. </a:t>
            </a:r>
            <a:r>
              <a:rPr lang="en-US" altLang="ko-KR" sz="2800" dirty="0" err="1"/>
              <a:t>Esta</a:t>
            </a:r>
            <a:r>
              <a:rPr lang="en-US" altLang="ko-KR" sz="2800" dirty="0"/>
              <a:t> </a:t>
            </a:r>
            <a:r>
              <a:rPr lang="en-US" altLang="ko-KR" sz="2800" dirty="0" err="1"/>
              <a:t>es</a:t>
            </a:r>
            <a:r>
              <a:rPr lang="en-US" altLang="ko-KR" sz="2800" dirty="0"/>
              <a:t> </a:t>
            </a:r>
            <a:r>
              <a:rPr lang="en-US" altLang="ko-KR" sz="2800" dirty="0" err="1"/>
              <a:t>también</a:t>
            </a:r>
            <a:r>
              <a:rPr lang="en-US" altLang="ko-KR" sz="2800" dirty="0"/>
              <a:t> la </a:t>
            </a:r>
            <a:r>
              <a:rPr lang="en-US" altLang="ko-KR" sz="2800" dirty="0" err="1"/>
              <a:t>primera</a:t>
            </a:r>
            <a:r>
              <a:rPr lang="en-US" altLang="ko-KR" sz="2800" dirty="0"/>
              <a:t> </a:t>
            </a:r>
            <a:r>
              <a:rPr lang="en-US" altLang="ko-KR" sz="2800" dirty="0" err="1"/>
              <a:t>pista</a:t>
            </a:r>
            <a:r>
              <a:rPr lang="en-US" altLang="ko-KR" sz="2800" dirty="0"/>
              <a:t> de </a:t>
            </a:r>
            <a:r>
              <a:rPr lang="en-US" altLang="ko-KR" sz="2800" dirty="0" err="1"/>
              <a:t>que</a:t>
            </a:r>
            <a:r>
              <a:rPr lang="en-US" altLang="ko-KR" sz="2800" dirty="0"/>
              <a:t> Netflix no le da mucho valor a </a:t>
            </a:r>
            <a:r>
              <a:rPr lang="en-US" altLang="ko-KR" sz="2800" dirty="0" err="1"/>
              <a:t>las</a:t>
            </a:r>
            <a:r>
              <a:rPr lang="en-US" altLang="ko-KR" sz="2800" dirty="0"/>
              <a:t> </a:t>
            </a:r>
            <a:r>
              <a:rPr lang="en-US" altLang="ko-KR" sz="2800" dirty="0" err="1"/>
              <a:t>calificaciones</a:t>
            </a:r>
            <a:r>
              <a:rPr lang="en-US" altLang="ko-KR" sz="2800" dirty="0"/>
              <a:t>. </a:t>
            </a:r>
            <a:endParaRPr lang="en-US" altLang="ko-KR" sz="2800" dirty="0" smtClean="0"/>
          </a:p>
          <a:p>
            <a:r>
              <a:rPr lang="en-US" altLang="ko-KR" sz="2800" dirty="0" smtClean="0"/>
              <a:t>Los </a:t>
            </a:r>
            <a:r>
              <a:rPr lang="en-US" altLang="ko-KR" sz="2800" dirty="0" err="1"/>
              <a:t>títulos</a:t>
            </a:r>
            <a:r>
              <a:rPr lang="en-US" altLang="ko-KR" sz="2800" dirty="0"/>
              <a:t> de </a:t>
            </a:r>
            <a:r>
              <a:rPr lang="en-US" altLang="ko-KR" sz="2800" dirty="0" err="1"/>
              <a:t>cada</a:t>
            </a:r>
            <a:r>
              <a:rPr lang="en-US" altLang="ko-KR" sz="2800" dirty="0"/>
              <a:t> </a:t>
            </a:r>
            <a:r>
              <a:rPr lang="en-US" altLang="ko-KR" sz="2800" dirty="0" err="1"/>
              <a:t>fila</a:t>
            </a:r>
            <a:r>
              <a:rPr lang="en-US" altLang="ko-KR" sz="2800" dirty="0"/>
              <a:t> son </a:t>
            </a:r>
            <a:r>
              <a:rPr lang="en-US" altLang="ko-KR" sz="2800" dirty="0" err="1"/>
              <a:t>diferentes</a:t>
            </a:r>
            <a:r>
              <a:rPr lang="en-US" altLang="ko-KR" sz="2800" dirty="0"/>
              <a:t>; </a:t>
            </a:r>
            <a:r>
              <a:rPr lang="en-US" altLang="ko-KR" sz="2800" dirty="0" err="1"/>
              <a:t>algunos</a:t>
            </a:r>
            <a:r>
              <a:rPr lang="en-US" altLang="ko-KR" sz="2800" dirty="0"/>
              <a:t> son del </a:t>
            </a:r>
            <a:r>
              <a:rPr lang="en-US" altLang="ko-KR" sz="2800" dirty="0" err="1"/>
              <a:t>tipo</a:t>
            </a:r>
            <a:r>
              <a:rPr lang="en-US" altLang="ko-KR" sz="2800" dirty="0"/>
              <a:t> </a:t>
            </a:r>
            <a:r>
              <a:rPr lang="en-US" altLang="ko-KR" sz="2800" dirty="0" smtClean="0"/>
              <a:t>“</a:t>
            </a:r>
            <a:r>
              <a:rPr lang="en-US" altLang="ko-KR" sz="2800" dirty="0" err="1" smtClean="0"/>
              <a:t>Porque</a:t>
            </a:r>
            <a:r>
              <a:rPr lang="en-US" altLang="ko-KR" sz="2800" dirty="0" smtClean="0"/>
              <a:t> </a:t>
            </a:r>
            <a:r>
              <a:rPr lang="en-US" altLang="ko-KR" sz="2800" dirty="0" err="1"/>
              <a:t>viste</a:t>
            </a:r>
            <a:r>
              <a:rPr lang="en-US" altLang="ko-KR" sz="2800" dirty="0"/>
              <a:t> </a:t>
            </a:r>
            <a:r>
              <a:rPr lang="en-US" altLang="ko-KR" sz="2800" dirty="0" smtClean="0"/>
              <a:t>Suits”. </a:t>
            </a:r>
            <a:r>
              <a:rPr lang="en-US" altLang="ko-KR" sz="2800" dirty="0" err="1"/>
              <a:t>Estas</a:t>
            </a:r>
            <a:r>
              <a:rPr lang="en-US" altLang="ko-KR" sz="2800" dirty="0"/>
              <a:t> </a:t>
            </a:r>
            <a:r>
              <a:rPr lang="en-US" altLang="ko-KR" sz="2800" dirty="0" err="1"/>
              <a:t>líneas</a:t>
            </a:r>
            <a:r>
              <a:rPr lang="en-US" altLang="ko-KR" sz="2800" dirty="0"/>
              <a:t> </a:t>
            </a:r>
            <a:r>
              <a:rPr lang="en-US" altLang="ko-KR" sz="2800" dirty="0" err="1"/>
              <a:t>recomiendan</a:t>
            </a:r>
            <a:r>
              <a:rPr lang="en-US" altLang="ko-KR" sz="2800" dirty="0"/>
              <a:t> </a:t>
            </a:r>
            <a:r>
              <a:rPr lang="en-US" altLang="ko-KR" sz="2800" dirty="0" err="1"/>
              <a:t>cosas</a:t>
            </a:r>
            <a:r>
              <a:rPr lang="en-US" altLang="ko-KR" sz="2800" dirty="0"/>
              <a:t> </a:t>
            </a:r>
            <a:r>
              <a:rPr lang="en-US" altLang="ko-KR" sz="2800" dirty="0" err="1"/>
              <a:t>que</a:t>
            </a:r>
            <a:r>
              <a:rPr lang="en-US" altLang="ko-KR" sz="2800" dirty="0"/>
              <a:t> son </a:t>
            </a:r>
            <a:r>
              <a:rPr lang="en-US" altLang="ko-KR" sz="2800" dirty="0" err="1"/>
              <a:t>similares</a:t>
            </a:r>
            <a:r>
              <a:rPr lang="en-US" altLang="ko-KR" sz="2800" dirty="0"/>
              <a:t> </a:t>
            </a:r>
            <a:r>
              <a:rPr lang="en-US" altLang="ko-KR" sz="2800" dirty="0" smtClean="0"/>
              <a:t>a ‘Suits’. </a:t>
            </a:r>
            <a:r>
              <a:rPr lang="en-US" altLang="ko-KR" sz="2800" dirty="0" err="1"/>
              <a:t>Otras</a:t>
            </a:r>
            <a:r>
              <a:rPr lang="en-US" altLang="ko-KR" sz="2800" dirty="0"/>
              <a:t> </a:t>
            </a:r>
            <a:r>
              <a:rPr lang="en-US" altLang="ko-KR" sz="2800" dirty="0" err="1"/>
              <a:t>filas</a:t>
            </a:r>
            <a:r>
              <a:rPr lang="en-US" altLang="ko-KR" sz="2800" dirty="0"/>
              <a:t> son </a:t>
            </a:r>
            <a:r>
              <a:rPr lang="en-US" altLang="ko-KR" sz="2800" b="1" dirty="0" err="1"/>
              <a:t>géneros</a:t>
            </a:r>
            <a:r>
              <a:rPr lang="en-US" altLang="ko-KR" sz="2800" dirty="0"/>
              <a:t> </a:t>
            </a:r>
            <a:r>
              <a:rPr lang="en-US" altLang="ko-KR" sz="2800" dirty="0" err="1"/>
              <a:t>como</a:t>
            </a:r>
            <a:r>
              <a:rPr lang="en-US" altLang="ko-KR" sz="2800" dirty="0"/>
              <a:t> </a:t>
            </a:r>
            <a:r>
              <a:rPr lang="en-US" altLang="ko-KR" sz="2800" dirty="0" err="1" smtClean="0"/>
              <a:t>Comedias</a:t>
            </a:r>
            <a:r>
              <a:rPr lang="en-US" altLang="ko-KR" sz="2800" dirty="0" smtClean="0"/>
              <a:t>. Se </a:t>
            </a:r>
            <a:r>
              <a:rPr lang="en-US" altLang="ko-KR" sz="2800" dirty="0" err="1"/>
              <a:t>podría</a:t>
            </a:r>
            <a:r>
              <a:rPr lang="en-US" altLang="ko-KR" sz="2800" dirty="0"/>
              <a:t> </a:t>
            </a:r>
            <a:r>
              <a:rPr lang="en-US" altLang="ko-KR" sz="2800" dirty="0" err="1"/>
              <a:t>decir</a:t>
            </a:r>
            <a:r>
              <a:rPr lang="en-US" altLang="ko-KR" sz="2800" dirty="0"/>
              <a:t> </a:t>
            </a:r>
            <a:r>
              <a:rPr lang="en-US" altLang="ko-KR" sz="2800" dirty="0" err="1"/>
              <a:t>que</a:t>
            </a:r>
            <a:r>
              <a:rPr lang="en-US" altLang="ko-KR" sz="2800" dirty="0"/>
              <a:t> los </a:t>
            </a:r>
            <a:r>
              <a:rPr lang="en-US" altLang="ko-KR" sz="2800" dirty="0" err="1"/>
              <a:t>títulos</a:t>
            </a:r>
            <a:r>
              <a:rPr lang="en-US" altLang="ko-KR" sz="2800" dirty="0"/>
              <a:t> de </a:t>
            </a:r>
            <a:r>
              <a:rPr lang="en-US" altLang="ko-KR" sz="2800" dirty="0" err="1"/>
              <a:t>las</a:t>
            </a:r>
            <a:r>
              <a:rPr lang="en-US" altLang="ko-KR" sz="2800" dirty="0"/>
              <a:t> </a:t>
            </a:r>
            <a:r>
              <a:rPr lang="en-US" altLang="ko-KR" sz="2800" dirty="0" err="1"/>
              <a:t>filas</a:t>
            </a:r>
            <a:r>
              <a:rPr lang="en-US" altLang="ko-KR" sz="2800" dirty="0"/>
              <a:t> </a:t>
            </a:r>
            <a:r>
              <a:rPr lang="en-US" altLang="ko-KR" sz="2800" dirty="0" err="1"/>
              <a:t>también</a:t>
            </a:r>
            <a:r>
              <a:rPr lang="en-US" altLang="ko-KR" sz="2800" dirty="0"/>
              <a:t> son </a:t>
            </a:r>
            <a:r>
              <a:rPr lang="en-US" altLang="ko-KR" sz="2800" dirty="0" err="1"/>
              <a:t>una</a:t>
            </a:r>
            <a:r>
              <a:rPr lang="en-US" altLang="ko-KR" sz="2800" dirty="0"/>
              <a:t> </a:t>
            </a:r>
            <a:r>
              <a:rPr lang="en-US" altLang="ko-KR" sz="2800" dirty="0" err="1"/>
              <a:t>lista</a:t>
            </a:r>
            <a:r>
              <a:rPr lang="en-US" altLang="ko-KR" sz="2800" dirty="0"/>
              <a:t> de </a:t>
            </a:r>
            <a:r>
              <a:rPr lang="en-US" altLang="ko-KR" sz="2800" dirty="0" err="1"/>
              <a:t>recomendaciones</a:t>
            </a:r>
            <a:r>
              <a:rPr lang="en-US" altLang="ko-KR" sz="2800" dirty="0"/>
              <a:t>; </a:t>
            </a:r>
            <a:r>
              <a:rPr lang="en-US" altLang="ko-KR" sz="2800" dirty="0" err="1"/>
              <a:t>podría</a:t>
            </a:r>
            <a:r>
              <a:rPr lang="en-US" altLang="ko-KR" sz="2800" dirty="0"/>
              <a:t> </a:t>
            </a:r>
            <a:r>
              <a:rPr lang="en-US" altLang="ko-KR" sz="2800" dirty="0" err="1"/>
              <a:t>llamar</a:t>
            </a:r>
            <a:r>
              <a:rPr lang="en-US" altLang="ko-KR" sz="2800" dirty="0"/>
              <a:t> a </a:t>
            </a:r>
            <a:r>
              <a:rPr lang="en-US" altLang="ko-KR" sz="2800" dirty="0" err="1"/>
              <a:t>estas</a:t>
            </a:r>
            <a:r>
              <a:rPr lang="en-US" altLang="ko-KR" sz="2800" dirty="0"/>
              <a:t> </a:t>
            </a:r>
            <a:r>
              <a:rPr lang="en-US" altLang="ko-KR" sz="2800" dirty="0" err="1"/>
              <a:t>recomendaciones</a:t>
            </a:r>
            <a:r>
              <a:rPr lang="en-US" altLang="ko-KR" sz="2800" dirty="0"/>
              <a:t> de </a:t>
            </a:r>
            <a:r>
              <a:rPr lang="en-US" altLang="ko-KR" sz="2800" dirty="0" err="1"/>
              <a:t>categoría</a:t>
            </a:r>
            <a:r>
              <a:rPr lang="en-US" altLang="ko-KR" sz="2800" dirty="0"/>
              <a:t>.</a:t>
            </a:r>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54</a:t>
            </a:r>
            <a:endParaRPr lang="en-US" sz="1600" dirty="0"/>
          </a:p>
        </p:txBody>
      </p:sp>
      <p:pic>
        <p:nvPicPr>
          <p:cNvPr id="5" name="Imagen 4"/>
          <p:cNvPicPr>
            <a:picLocks noChangeAspect="1"/>
          </p:cNvPicPr>
          <p:nvPr/>
        </p:nvPicPr>
        <p:blipFill>
          <a:blip r:embed="rId2"/>
          <a:stretch>
            <a:fillRect/>
          </a:stretch>
        </p:blipFill>
        <p:spPr>
          <a:xfrm>
            <a:off x="1549165" y="5422605"/>
            <a:ext cx="9154629" cy="1435395"/>
          </a:xfrm>
          <a:prstGeom prst="rect">
            <a:avLst/>
          </a:prstGeom>
        </p:spPr>
      </p:pic>
    </p:spTree>
    <p:extLst>
      <p:ext uri="{BB962C8B-B14F-4D97-AF65-F5344CB8AC3E}">
        <p14:creationId xmlns:p14="http://schemas.microsoft.com/office/powerpoint/2010/main" val="1369599434"/>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n-US" altLang="ko-KR" dirty="0" err="1" smtClean="0"/>
              <a:t>Algoritmos</a:t>
            </a:r>
            <a:r>
              <a:rPr lang="en-US" altLang="ko-KR" dirty="0" smtClean="0"/>
              <a:t> de </a:t>
            </a:r>
            <a:r>
              <a:rPr lang="en-US" altLang="ko-KR" dirty="0" err="1" smtClean="0"/>
              <a:t>Recomendaci</a:t>
            </a:r>
            <a:r>
              <a:rPr lang="es-ES" altLang="ko-KR" dirty="0" err="1" smtClean="0"/>
              <a:t>ón</a:t>
            </a:r>
            <a:r>
              <a:rPr lang="es-ES" altLang="ko-KR" dirty="0" smtClean="0"/>
              <a:t> en </a:t>
            </a:r>
            <a:r>
              <a:rPr lang="es-ES" altLang="ko-KR" dirty="0" err="1" smtClean="0"/>
              <a:t>Netflix</a:t>
            </a:r>
            <a:endParaRPr lang="ko-KR" altLang="en-US" dirty="0"/>
          </a:p>
        </p:txBody>
      </p:sp>
      <p:sp>
        <p:nvSpPr>
          <p:cNvPr id="3" name="내용 개체 틀 2"/>
          <p:cNvSpPr>
            <a:spLocks noGrp="1"/>
          </p:cNvSpPr>
          <p:nvPr>
            <p:ph idx="1"/>
          </p:nvPr>
        </p:nvSpPr>
        <p:spPr>
          <a:xfrm>
            <a:off x="1097280" y="2339163"/>
            <a:ext cx="10058400" cy="3163120"/>
          </a:xfrm>
        </p:spPr>
        <p:txBody>
          <a:bodyPr>
            <a:normAutofit/>
          </a:bodyPr>
          <a:lstStyle/>
          <a:p>
            <a:r>
              <a:rPr lang="es-ES" altLang="ko-KR" sz="2800" dirty="0" smtClean="0"/>
              <a:t>- Ranking?</a:t>
            </a:r>
          </a:p>
          <a:p>
            <a:endParaRPr lang="en-US" altLang="ko-KR" sz="2800" dirty="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55</a:t>
            </a:r>
            <a:endParaRPr lang="en-US" sz="1600" dirty="0"/>
          </a:p>
        </p:txBody>
      </p:sp>
      <p:pic>
        <p:nvPicPr>
          <p:cNvPr id="6" name="Imagen 5"/>
          <p:cNvPicPr>
            <a:picLocks noChangeAspect="1"/>
          </p:cNvPicPr>
          <p:nvPr/>
        </p:nvPicPr>
        <p:blipFill>
          <a:blip r:embed="rId2"/>
          <a:stretch>
            <a:fillRect/>
          </a:stretch>
        </p:blipFill>
        <p:spPr>
          <a:xfrm>
            <a:off x="1195600" y="3063210"/>
            <a:ext cx="9960080" cy="1359934"/>
          </a:xfrm>
          <a:prstGeom prst="rect">
            <a:avLst/>
          </a:prstGeom>
        </p:spPr>
      </p:pic>
    </p:spTree>
    <p:extLst>
      <p:ext uri="{BB962C8B-B14F-4D97-AF65-F5344CB8AC3E}">
        <p14:creationId xmlns:p14="http://schemas.microsoft.com/office/powerpoint/2010/main" val="2127958692"/>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p:cNvSpPr>
            <a:spLocks noGrp="1"/>
          </p:cNvSpPr>
          <p:nvPr>
            <p:ph type="title"/>
          </p:nvPr>
        </p:nvSpPr>
        <p:spPr/>
        <p:txBody>
          <a:bodyPr/>
          <a:lstStyle/>
          <a:p>
            <a:r>
              <a:rPr lang="es-ES" altLang="ko-KR" dirty="0" smtClean="0"/>
              <a:t>En resumen</a:t>
            </a:r>
            <a:r>
              <a:rPr lang="mr-IN" altLang="ko-KR" dirty="0" smtClean="0"/>
              <a:t>…</a:t>
            </a:r>
            <a:endParaRPr lang="ko-KR" altLang="en-US" dirty="0"/>
          </a:p>
        </p:txBody>
      </p:sp>
      <p:sp>
        <p:nvSpPr>
          <p:cNvPr id="4" name="Marcador de número de diapositiva 1"/>
          <p:cNvSpPr>
            <a:spLocks noGrp="1"/>
          </p:cNvSpPr>
          <p:nvPr>
            <p:ph type="sldNum" sz="quarter" idx="12"/>
          </p:nvPr>
        </p:nvSpPr>
        <p:spPr>
          <a:xfrm>
            <a:off x="770400" y="6468934"/>
            <a:ext cx="10659600" cy="324444"/>
          </a:xfrm>
        </p:spPr>
        <p:txBody>
          <a:bodyPr/>
          <a:lstStyle/>
          <a:p>
            <a:r>
              <a:rPr lang="en-US" sz="1600" dirty="0" smtClean="0"/>
              <a:t>56</a:t>
            </a:r>
            <a:endParaRPr lang="en-US" sz="1600" dirty="0"/>
          </a:p>
        </p:txBody>
      </p:sp>
      <p:pic>
        <p:nvPicPr>
          <p:cNvPr id="7" name="Imagen 6"/>
          <p:cNvPicPr>
            <a:picLocks noChangeAspect="1"/>
          </p:cNvPicPr>
          <p:nvPr/>
        </p:nvPicPr>
        <p:blipFill>
          <a:blip r:embed="rId2"/>
          <a:stretch>
            <a:fillRect/>
          </a:stretch>
        </p:blipFill>
        <p:spPr>
          <a:xfrm>
            <a:off x="2089215" y="1808303"/>
            <a:ext cx="8021970" cy="4554306"/>
          </a:xfrm>
          <a:prstGeom prst="rect">
            <a:avLst/>
          </a:prstGeom>
        </p:spPr>
      </p:pic>
    </p:spTree>
    <p:extLst>
      <p:ext uri="{BB962C8B-B14F-4D97-AF65-F5344CB8AC3E}">
        <p14:creationId xmlns:p14="http://schemas.microsoft.com/office/powerpoint/2010/main" val="4090793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3" name="CuadroTexto 2"/>
          <p:cNvSpPr txBox="1"/>
          <p:nvPr/>
        </p:nvSpPr>
        <p:spPr>
          <a:xfrm>
            <a:off x="382771" y="1699407"/>
            <a:ext cx="11349154" cy="4493538"/>
          </a:xfrm>
          <a:prstGeom prst="rect">
            <a:avLst/>
          </a:prstGeom>
          <a:noFill/>
        </p:spPr>
        <p:txBody>
          <a:bodyPr wrap="square" rtlCol="0">
            <a:spAutoFit/>
          </a:bodyPr>
          <a:lstStyle/>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endParaRPr lang="es-ES_tradnl" sz="2400" dirty="0"/>
          </a:p>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endParaRPr lang="es-ES_tradnl" sz="2400" dirty="0"/>
          </a:p>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endParaRPr lang="es-ES_tradnl" sz="2400" dirty="0"/>
          </a:p>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principales minoristas de </a:t>
            </a:r>
            <a:r>
              <a:rPr lang="es-ES_tradnl" sz="2400" dirty="0" err="1"/>
              <a:t>Walmart</a:t>
            </a:r>
            <a:r>
              <a:rPr lang="es-ES_tradnl" sz="2400" dirty="0"/>
              <a:t> a Amazon aplican la minería de datos en todas sus empresas, desde el marketing hasta la gestión de la cadena de suministro. </a:t>
            </a:r>
            <a:endParaRPr lang="es-ES_tradnl" sz="2400" dirty="0" smtClean="0"/>
          </a:p>
        </p:txBody>
      </p:sp>
      <p:pic>
        <p:nvPicPr>
          <p:cNvPr id="4" name="Imagen 3"/>
          <p:cNvPicPr>
            <a:picLocks noChangeAspect="1"/>
          </p:cNvPicPr>
          <p:nvPr/>
        </p:nvPicPr>
        <p:blipFill>
          <a:blip r:embed="rId3"/>
          <a:stretch>
            <a:fillRect/>
          </a:stretch>
        </p:blipFill>
        <p:spPr>
          <a:xfrm>
            <a:off x="3502809" y="265891"/>
            <a:ext cx="8401504" cy="4133581"/>
          </a:xfrm>
          <a:prstGeom prst="rect">
            <a:avLst/>
          </a:prstGeom>
        </p:spPr>
      </p:pic>
      <p:sp>
        <p:nvSpPr>
          <p:cNvPr id="6" name="CuadroTexto 5"/>
          <p:cNvSpPr txBox="1"/>
          <p:nvPr/>
        </p:nvSpPr>
        <p:spPr>
          <a:xfrm>
            <a:off x="382771" y="1482954"/>
            <a:ext cx="3524197" cy="4462760"/>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industria financiera utiliza la minería de datos para la calificación y el comercio de crédito, y en operaciones a través de la detección de fraudes y la gestión de la fuerza laboral. </a:t>
            </a:r>
          </a:p>
          <a:p>
            <a:pPr marL="342900" indent="-342900">
              <a:spcBef>
                <a:spcPts val="600"/>
              </a:spcBef>
              <a:spcAft>
                <a:spcPts val="600"/>
              </a:spcAft>
              <a:buFont typeface="Arial" charset="0"/>
              <a:buChar char="•"/>
            </a:pPr>
            <a:endParaRPr lang="es-ES_tradnl" sz="2400" dirty="0" smtClean="0"/>
          </a:p>
          <a:p>
            <a:pPr marL="342900" indent="-342900">
              <a:spcBef>
                <a:spcPts val="600"/>
              </a:spcBef>
              <a:spcAft>
                <a:spcPts val="600"/>
              </a:spcAft>
              <a:buFont typeface="Arial" charset="0"/>
              <a:buChar char="•"/>
            </a:pPr>
            <a:endParaRPr lang="es-ES_tradnl" sz="24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solidFill>
                <a:srgbClr val="FF0000"/>
              </a:solidFill>
            </a:endParaRPr>
          </a:p>
        </p:txBody>
      </p:sp>
    </p:spTree>
    <p:extLst>
      <p:ext uri="{BB962C8B-B14F-4D97-AF65-F5344CB8AC3E}">
        <p14:creationId xmlns:p14="http://schemas.microsoft.com/office/powerpoint/2010/main" val="63417767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615124" y="215455"/>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172528" y="1121956"/>
            <a:ext cx="11714671" cy="5509200"/>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Considere un ejemplo de una historia del New York Times de 2004: </a:t>
            </a:r>
            <a:endParaRPr lang="es-ES_tradnl" sz="2400" dirty="0" smtClean="0"/>
          </a:p>
          <a:p>
            <a:pPr marL="342900" indent="-342900">
              <a:spcBef>
                <a:spcPts val="600"/>
              </a:spcBef>
              <a:spcAft>
                <a:spcPts val="600"/>
              </a:spcAft>
              <a:buFont typeface="Arial" charset="0"/>
              <a:buChar char="•"/>
            </a:pPr>
            <a:r>
              <a:rPr lang="es-ES_tradnl" sz="2400" dirty="0"/>
              <a:t>E</a:t>
            </a:r>
            <a:r>
              <a:rPr lang="es-ES_tradnl" sz="2400" dirty="0" smtClean="0"/>
              <a:t>l </a:t>
            </a:r>
            <a:r>
              <a:rPr lang="es-ES_tradnl" sz="2400" dirty="0"/>
              <a:t>huracán </a:t>
            </a:r>
            <a:r>
              <a:rPr lang="es-ES_tradnl" sz="2400" dirty="0" err="1"/>
              <a:t>Frances</a:t>
            </a:r>
            <a:r>
              <a:rPr lang="es-ES_tradnl" sz="2400" dirty="0"/>
              <a:t> estaba en camino, atravesando el Caribe, amenazando con un golpe directo en la costa atlántica de Florida. Los residentes llegaron a un terreno más alto, pero muy lejos, en </a:t>
            </a:r>
            <a:r>
              <a:rPr lang="es-ES_tradnl" sz="2400" dirty="0" err="1"/>
              <a:t>Bentonville</a:t>
            </a:r>
            <a:r>
              <a:rPr lang="es-ES_tradnl" sz="2400" dirty="0"/>
              <a:t>, Arkansas, los ejecutivos de Wal-Mart </a:t>
            </a:r>
            <a:r>
              <a:rPr lang="es-ES_tradnl" sz="2400" dirty="0" err="1"/>
              <a:t>Stores</a:t>
            </a:r>
            <a:r>
              <a:rPr lang="es-ES_tradnl" sz="2400" dirty="0"/>
              <a:t> decidieron que la situación ofrecía una gran oportunidad para una de sus nuevas armas basadas en datos ... la tecnología predictiva. </a:t>
            </a:r>
            <a:endParaRPr lang="es-ES_tradnl" sz="2400" dirty="0" smtClean="0"/>
          </a:p>
          <a:p>
            <a:pPr marL="342900" indent="-342900">
              <a:spcBef>
                <a:spcPts val="600"/>
              </a:spcBef>
              <a:spcAft>
                <a:spcPts val="600"/>
              </a:spcAft>
              <a:buFont typeface="Arial" charset="0"/>
              <a:buChar char="•"/>
            </a:pPr>
            <a:r>
              <a:rPr lang="es-ES_tradnl" sz="2400" dirty="0" smtClean="0"/>
              <a:t>Una </a:t>
            </a:r>
            <a:r>
              <a:rPr lang="es-ES_tradnl" sz="2400" dirty="0"/>
              <a:t>semana antes de la llegada de la tormenta, Linda M. </a:t>
            </a:r>
            <a:r>
              <a:rPr lang="es-ES_tradnl" sz="2400" dirty="0" err="1"/>
              <a:t>Dillman</a:t>
            </a:r>
            <a:r>
              <a:rPr lang="es-ES_tradnl" sz="2400" dirty="0"/>
              <a:t>, directora de información de Wal-Mart, presionó a su personal para que hiciera pronósticos basados ​​en lo que sucedió cuando el huracán Charley golpeó varias semanas antes. </a:t>
            </a:r>
            <a:r>
              <a:rPr lang="es-ES_tradnl" sz="2400" dirty="0" smtClean="0"/>
              <a:t>Respaldada </a:t>
            </a:r>
            <a:r>
              <a:rPr lang="es-ES_tradnl" sz="2400" dirty="0"/>
              <a:t>por los billones de bytes de historial de compradores que se almacenan en el almacén de datos de Wal-Mart, sintió que la compañía podría "comenzar a predecir lo que sucederá, en lugar de esperar a que suceda", como lo expresó. (</a:t>
            </a:r>
            <a:r>
              <a:rPr lang="es-ES_tradnl" sz="2400" dirty="0" err="1"/>
              <a:t>Hays</a:t>
            </a:r>
            <a:r>
              <a:rPr lang="es-ES_tradnl" sz="2400" dirty="0"/>
              <a:t>, 2004) </a:t>
            </a:r>
          </a:p>
          <a:p>
            <a:pPr marL="342900" indent="-342900">
              <a:spcBef>
                <a:spcPts val="600"/>
              </a:spcBef>
              <a:spcAft>
                <a:spcPts val="600"/>
              </a:spcAft>
              <a:buFont typeface="Arial" charset="0"/>
              <a:buChar char="•"/>
            </a:pPr>
            <a:r>
              <a:rPr lang="es-ES_tradnl" sz="2400" b="1" dirty="0">
                <a:solidFill>
                  <a:srgbClr val="002060"/>
                </a:solidFill>
              </a:rPr>
              <a:t>Considere por qué la predicción basada en datos podría ser útil en este escenario</a:t>
            </a:r>
            <a:r>
              <a:rPr lang="es-ES_tradnl" sz="2400" b="1" dirty="0" smtClean="0">
                <a:solidFill>
                  <a:srgbClr val="002060"/>
                </a:solidFill>
              </a:rPr>
              <a:t>.</a:t>
            </a:r>
            <a:endParaRPr lang="es-ES_tradnl" sz="2400" b="1" dirty="0">
              <a:solidFill>
                <a:srgbClr val="002060"/>
              </a:solidFill>
            </a:endParaRPr>
          </a:p>
        </p:txBody>
      </p:sp>
    </p:spTree>
    <p:extLst>
      <p:ext uri="{BB962C8B-B14F-4D97-AF65-F5344CB8AC3E}">
        <p14:creationId xmlns:p14="http://schemas.microsoft.com/office/powerpoint/2010/main" val="340761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382771" y="1751166"/>
            <a:ext cx="11349154" cy="3354765"/>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Puede </a:t>
            </a:r>
            <a:r>
              <a:rPr lang="es-ES_tradnl" sz="2400" dirty="0"/>
              <a:t>ser útil predecir que las personas en el camino del huracán comprarían más agua embotellada. Tal vez, pero este punto parece un poco obvio, y ¿por qué necesitaríamos ciencia de datos para descubrirlo? </a:t>
            </a:r>
            <a:endParaRPr lang="es-ES_tradnl" sz="2400" dirty="0" smtClean="0"/>
          </a:p>
          <a:p>
            <a:pPr marL="342900" indent="-342900">
              <a:spcBef>
                <a:spcPts val="600"/>
              </a:spcBef>
              <a:spcAft>
                <a:spcPts val="600"/>
              </a:spcAft>
              <a:buFont typeface="Arial" charset="0"/>
              <a:buChar char="•"/>
            </a:pPr>
            <a:r>
              <a:rPr lang="es-ES_tradnl" sz="2400" dirty="0" smtClean="0"/>
              <a:t>Puede </a:t>
            </a:r>
            <a:r>
              <a:rPr lang="es-ES_tradnl" sz="2400" dirty="0"/>
              <a:t>ser útil proyectar la cantidad de aumento en las ventas debido al huracán, para garantizar que los </a:t>
            </a:r>
            <a:r>
              <a:rPr lang="es-ES_tradnl" sz="2400" dirty="0" smtClean="0"/>
              <a:t>locales Wal-Mart </a:t>
            </a:r>
            <a:r>
              <a:rPr lang="es-ES_tradnl" sz="2400" dirty="0"/>
              <a:t>estén debidamente abastecidos. </a:t>
            </a:r>
            <a:endParaRPr lang="es-ES_tradnl" sz="2400" dirty="0" smtClean="0"/>
          </a:p>
          <a:p>
            <a:pPr marL="342900" indent="-342900">
              <a:spcBef>
                <a:spcPts val="600"/>
              </a:spcBef>
              <a:spcAft>
                <a:spcPts val="600"/>
              </a:spcAft>
              <a:buFont typeface="Arial" charset="0"/>
              <a:buChar char="•"/>
            </a:pPr>
            <a:r>
              <a:rPr lang="es-ES_tradnl" sz="2400" dirty="0" smtClean="0"/>
              <a:t>Quizás </a:t>
            </a:r>
            <a:r>
              <a:rPr lang="es-ES_tradnl" sz="2400" dirty="0"/>
              <a:t>extraer los datos podría revelar que un DVD en particular se agotó en el camino del huracán, pero tal vez se agotó esa semana en </a:t>
            </a:r>
            <a:r>
              <a:rPr lang="es-ES_tradnl" sz="2400" dirty="0" err="1"/>
              <a:t>Wal-Marts</a:t>
            </a:r>
            <a:r>
              <a:rPr lang="es-ES_tradnl" sz="2400" dirty="0"/>
              <a:t> en todo el país, no solo donde era inminente el aterrizaje del huracán. </a:t>
            </a:r>
            <a:endParaRPr lang="es-ES_tradnl" sz="2400" dirty="0" smtClean="0"/>
          </a:p>
        </p:txBody>
      </p:sp>
    </p:spTree>
    <p:extLst>
      <p:ext uri="{BB962C8B-B14F-4D97-AF65-F5344CB8AC3E}">
        <p14:creationId xmlns:p14="http://schemas.microsoft.com/office/powerpoint/2010/main" val="1805107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38463</TotalTime>
  <Words>5753</Words>
  <Application>Microsoft Macintosh PowerPoint</Application>
  <PresentationFormat>Panorámica</PresentationFormat>
  <Paragraphs>413</Paragraphs>
  <Slides>68</Slides>
  <Notes>42</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68</vt:i4>
      </vt:variant>
    </vt:vector>
  </HeadingPairs>
  <TitlesOfParts>
    <vt:vector size="75" baseType="lpstr">
      <vt:lpstr>Arial Narrow</vt:lpstr>
      <vt:lpstr>Calibri</vt:lpstr>
      <vt:lpstr>Calibri Light</vt:lpstr>
      <vt:lpstr>Mangal</vt:lpstr>
      <vt:lpstr>맑은 고딕</vt:lpstr>
      <vt:lpstr>Arial</vt:lpstr>
      <vt:lpstr>Retrospección</vt:lpstr>
      <vt:lpstr>Universidad Casa Grande    Maestría de Comunicación Digital</vt:lpstr>
      <vt:lpstr>Presentación de PowerPoint</vt:lpstr>
      <vt:lpstr>Presentación de PowerPoint</vt:lpstr>
      <vt:lpstr>MODULO 3  La importancia de los datos y su análisis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MODULO 4  La abundancia de los datos y su consecuencia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MODULO 5  Conceptos relacionados al Análisis de Datos</vt:lpstr>
      <vt:lpstr>Presentación de PowerPoint</vt:lpstr>
      <vt:lpstr>Presentación de PowerPoint</vt:lpstr>
      <vt:lpstr>Presentación de PowerPoint</vt:lpstr>
      <vt:lpstr>Presentación de PowerPoint</vt:lpstr>
      <vt:lpstr>Presentación de PowerPoint</vt:lpstr>
      <vt:lpstr>Qué es la minería de datos?</vt:lpstr>
      <vt:lpstr>Presentación de PowerPoint</vt:lpstr>
      <vt:lpstr>Minería en la Web Social</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MODULO 6  Caso Netflix</vt:lpstr>
      <vt:lpstr>Presentación de PowerPoint</vt:lpstr>
      <vt:lpstr>Algoritmos de Recomendación</vt:lpstr>
      <vt:lpstr>Recomendaciones</vt:lpstr>
      <vt:lpstr>Recomendaciones</vt:lpstr>
      <vt:lpstr>Recomendaciones</vt:lpstr>
      <vt:lpstr>Recomendaciones</vt:lpstr>
      <vt:lpstr>Recomendaciones</vt:lpstr>
      <vt:lpstr>The long tail</vt:lpstr>
      <vt:lpstr>The long tail</vt:lpstr>
      <vt:lpstr>The long tail</vt:lpstr>
      <vt:lpstr>Algoritmos de Recomendación en Netflix</vt:lpstr>
      <vt:lpstr>Presentación de PowerPoint</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Algoritmos de Recomendación en Netflix</vt:lpstr>
      <vt:lpstr>En resumen…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423</cp:revision>
  <dcterms:created xsi:type="dcterms:W3CDTF">2018-09-05T16:34:01Z</dcterms:created>
  <dcterms:modified xsi:type="dcterms:W3CDTF">2019-09-19T15:46:54Z</dcterms:modified>
</cp:coreProperties>
</file>